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4" r:id="rId2"/>
    <p:sldId id="276" r:id="rId3"/>
    <p:sldId id="279" r:id="rId4"/>
    <p:sldId id="268" r:id="rId5"/>
    <p:sldId id="263" r:id="rId6"/>
    <p:sldId id="269" r:id="rId7"/>
    <p:sldId id="278" r:id="rId8"/>
    <p:sldId id="283" r:id="rId9"/>
    <p:sldId id="284" r:id="rId10"/>
    <p:sldId id="285" r:id="rId11"/>
    <p:sldId id="272" r:id="rId12"/>
    <p:sldId id="290" r:id="rId13"/>
    <p:sldId id="289" r:id="rId14"/>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999"/>
    <a:srgbClr val="EDF0D6"/>
    <a:srgbClr val="E7F4F2"/>
    <a:srgbClr val="FFCF3E"/>
    <a:srgbClr val="F0DC8C"/>
    <a:srgbClr val="FED118"/>
    <a:srgbClr val="FEC754"/>
    <a:srgbClr val="FEE276"/>
    <a:srgbClr val="FED9C3"/>
    <a:srgbClr val="7A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p:restoredTop sz="95976"/>
  </p:normalViewPr>
  <p:slideViewPr>
    <p:cSldViewPr snapToGrid="0">
      <p:cViewPr varScale="1">
        <p:scale>
          <a:sx n="81" d="100"/>
          <a:sy n="81" d="100"/>
        </p:scale>
        <p:origin x="216"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C9E72-F919-42F1-84B2-93A9E39E3A20}"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GB"/>
        </a:p>
      </dgm:t>
    </dgm:pt>
    <dgm:pt modelId="{E1B9BA80-95D5-490D-B55F-7BDA2212D18E}">
      <dgm:prSet phldrT="[Text]"/>
      <dgm:spPr/>
      <dgm:t>
        <a:bodyPr/>
        <a:lstStyle/>
        <a:p>
          <a:r>
            <a:rPr lang="en-GB" dirty="0"/>
            <a:t>Digital Activity</a:t>
          </a:r>
        </a:p>
      </dgm:t>
    </dgm:pt>
    <dgm:pt modelId="{8F713161-83A5-4A31-9E1C-01876484CD69}" type="parTrans" cxnId="{F6EDA1EC-9974-4261-93FF-1555E7CE4601}">
      <dgm:prSet/>
      <dgm:spPr/>
      <dgm:t>
        <a:bodyPr/>
        <a:lstStyle/>
        <a:p>
          <a:endParaRPr lang="en-GB"/>
        </a:p>
      </dgm:t>
    </dgm:pt>
    <dgm:pt modelId="{FB096F6A-F6AC-44C6-871A-4C4047773FFE}" type="sibTrans" cxnId="{F6EDA1EC-9974-4261-93FF-1555E7CE4601}">
      <dgm:prSet/>
      <dgm:spPr/>
      <dgm:t>
        <a:bodyPr/>
        <a:lstStyle/>
        <a:p>
          <a:endParaRPr lang="en-GB"/>
        </a:p>
      </dgm:t>
    </dgm:pt>
    <dgm:pt modelId="{244BF331-9425-46CD-8E9A-1B0A35BE5087}">
      <dgm:prSet phldrT="[Text]"/>
      <dgm:spPr/>
      <dgm:t>
        <a:bodyPr/>
        <a:lstStyle/>
        <a:p>
          <a:r>
            <a:rPr lang="en-GB" dirty="0"/>
            <a:t>Digital </a:t>
          </a:r>
          <a:r>
            <a:rPr lang="en-GB" dirty="0" err="1"/>
            <a:t>Acitivity</a:t>
          </a:r>
          <a:endParaRPr lang="en-GB" dirty="0"/>
        </a:p>
      </dgm:t>
    </dgm:pt>
    <dgm:pt modelId="{A00408C1-259C-405F-9778-17B9E7A6CC4D}" type="parTrans" cxnId="{2CDADDD5-964A-4DA1-B6EA-92CEAAE1F739}">
      <dgm:prSet/>
      <dgm:spPr/>
      <dgm:t>
        <a:bodyPr/>
        <a:lstStyle/>
        <a:p>
          <a:endParaRPr lang="en-GB"/>
        </a:p>
      </dgm:t>
    </dgm:pt>
    <dgm:pt modelId="{D90C5529-A061-48B5-B803-C246C77093FF}" type="sibTrans" cxnId="{2CDADDD5-964A-4DA1-B6EA-92CEAAE1F739}">
      <dgm:prSet/>
      <dgm:spPr/>
      <dgm:t>
        <a:bodyPr/>
        <a:lstStyle/>
        <a:p>
          <a:endParaRPr lang="en-GB"/>
        </a:p>
      </dgm:t>
    </dgm:pt>
    <dgm:pt modelId="{716C3D95-6D1C-482A-8C3B-52E75E4EEFF5}">
      <dgm:prSet phldrT="[Text]"/>
      <dgm:spPr/>
      <dgm:t>
        <a:bodyPr/>
        <a:lstStyle/>
        <a:p>
          <a:r>
            <a:rPr lang="en-GB" dirty="0"/>
            <a:t>Digital activity</a:t>
          </a:r>
        </a:p>
      </dgm:t>
    </dgm:pt>
    <dgm:pt modelId="{EED4DFC7-84D3-4501-992C-CAD4B23A8E7D}" type="parTrans" cxnId="{3EB9EAC9-0213-4E69-BB08-9A89BE3CBE37}">
      <dgm:prSet/>
      <dgm:spPr/>
      <dgm:t>
        <a:bodyPr/>
        <a:lstStyle/>
        <a:p>
          <a:endParaRPr lang="en-GB"/>
        </a:p>
      </dgm:t>
    </dgm:pt>
    <dgm:pt modelId="{E7DD8826-F2D4-40C1-9F6E-8BDD5BDF8763}" type="sibTrans" cxnId="{3EB9EAC9-0213-4E69-BB08-9A89BE3CBE37}">
      <dgm:prSet/>
      <dgm:spPr/>
      <dgm:t>
        <a:bodyPr/>
        <a:lstStyle/>
        <a:p>
          <a:endParaRPr lang="en-GB"/>
        </a:p>
      </dgm:t>
    </dgm:pt>
    <dgm:pt modelId="{6C071B8D-6595-4052-9863-7431CA0ACDB1}">
      <dgm:prSet phldrT="[Text]" custT="1"/>
      <dgm:spPr/>
      <dgm:t>
        <a:bodyPr/>
        <a:lstStyle/>
        <a:p>
          <a:endParaRPr lang="en-GB" sz="2000" dirty="0">
            <a:latin typeface="Myriad Pro" panose="020B0503030403020204" pitchFamily="34" charset="0"/>
          </a:endParaRPr>
        </a:p>
      </dgm:t>
    </dgm:pt>
    <dgm:pt modelId="{292E2F60-9DE9-4A68-A2B9-1F451182CC02}" type="sibTrans" cxnId="{6340D91D-F2D2-4D78-9EC3-AE4AAB9E99BB}">
      <dgm:prSet/>
      <dgm:spPr/>
      <dgm:t>
        <a:bodyPr/>
        <a:lstStyle/>
        <a:p>
          <a:endParaRPr lang="en-GB"/>
        </a:p>
      </dgm:t>
    </dgm:pt>
    <dgm:pt modelId="{66A6F884-59A0-44A4-991F-04FA3C3C22D4}" type="parTrans" cxnId="{6340D91D-F2D2-4D78-9EC3-AE4AAB9E99BB}">
      <dgm:prSet/>
      <dgm:spPr/>
      <dgm:t>
        <a:bodyPr/>
        <a:lstStyle/>
        <a:p>
          <a:endParaRPr lang="en-GB"/>
        </a:p>
      </dgm:t>
    </dgm:pt>
    <dgm:pt modelId="{17C8BA25-1112-4B07-A508-86D6E6251DB7}" type="pres">
      <dgm:prSet presAssocID="{409C9E72-F919-42F1-84B2-93A9E39E3A20}" presName="Name0" presStyleCnt="0">
        <dgm:presLayoutVars>
          <dgm:chMax val="4"/>
          <dgm:resizeHandles val="exact"/>
        </dgm:presLayoutVars>
      </dgm:prSet>
      <dgm:spPr/>
    </dgm:pt>
    <dgm:pt modelId="{FDAB5369-7430-480C-A747-7F4A503FFA6D}" type="pres">
      <dgm:prSet presAssocID="{409C9E72-F919-42F1-84B2-93A9E39E3A20}" presName="ellipse" presStyleLbl="trBgShp" presStyleIdx="0" presStyleCnt="1" custLinFactNeighborX="209" custLinFactNeighborY="-14855"/>
      <dgm:spPr/>
    </dgm:pt>
    <dgm:pt modelId="{CD7B0CEF-983E-4BBD-BFB9-A34B6D18E004}" type="pres">
      <dgm:prSet presAssocID="{409C9E72-F919-42F1-84B2-93A9E39E3A20}" presName="arrow1" presStyleLbl="fgShp" presStyleIdx="0" presStyleCnt="1" custLinFactNeighborX="1078" custLinFactNeighborY="-41593"/>
      <dgm:spPr/>
    </dgm:pt>
    <dgm:pt modelId="{35B47FB0-9A90-4460-8167-2A5415E0FB7C}" type="pres">
      <dgm:prSet presAssocID="{409C9E72-F919-42F1-84B2-93A9E39E3A20}" presName="rectangle" presStyleLbl="revTx" presStyleIdx="0" presStyleCnt="1" custLinFactY="11333" custLinFactNeighborX="634" custLinFactNeighborY="100000">
        <dgm:presLayoutVars>
          <dgm:bulletEnabled val="1"/>
        </dgm:presLayoutVars>
      </dgm:prSet>
      <dgm:spPr/>
    </dgm:pt>
    <dgm:pt modelId="{271A2CC0-4C1C-4927-B5F4-301A2B8BEC02}" type="pres">
      <dgm:prSet presAssocID="{244BF331-9425-46CD-8E9A-1B0A35BE5087}" presName="item1" presStyleLbl="node1" presStyleIdx="0" presStyleCnt="3">
        <dgm:presLayoutVars>
          <dgm:bulletEnabled val="1"/>
        </dgm:presLayoutVars>
      </dgm:prSet>
      <dgm:spPr/>
    </dgm:pt>
    <dgm:pt modelId="{E37007AB-D90F-4AB9-84B5-96AE72A44E9A}" type="pres">
      <dgm:prSet presAssocID="{716C3D95-6D1C-482A-8C3B-52E75E4EEFF5}" presName="item2" presStyleLbl="node1" presStyleIdx="1" presStyleCnt="3" custLinFactNeighborX="599" custLinFactNeighborY="-14789">
        <dgm:presLayoutVars>
          <dgm:bulletEnabled val="1"/>
        </dgm:presLayoutVars>
      </dgm:prSet>
      <dgm:spPr/>
    </dgm:pt>
    <dgm:pt modelId="{AAFB9735-C1E8-4A40-B914-B6C9A3C10D4F}" type="pres">
      <dgm:prSet presAssocID="{6C071B8D-6595-4052-9863-7431CA0ACDB1}" presName="item3" presStyleLbl="node1" presStyleIdx="2" presStyleCnt="3" custLinFactNeighborX="599" custLinFactNeighborY="-14789">
        <dgm:presLayoutVars>
          <dgm:bulletEnabled val="1"/>
        </dgm:presLayoutVars>
      </dgm:prSet>
      <dgm:spPr/>
    </dgm:pt>
    <dgm:pt modelId="{79CB6F57-2808-4830-A855-F0ACF948C330}" type="pres">
      <dgm:prSet presAssocID="{409C9E72-F919-42F1-84B2-93A9E39E3A20}" presName="funnel" presStyleLbl="trAlignAcc1" presStyleIdx="0" presStyleCnt="1" custLinFactNeighborX="192" custLinFactNeighborY="-4991"/>
      <dgm:spPr/>
    </dgm:pt>
  </dgm:ptLst>
  <dgm:cxnLst>
    <dgm:cxn modelId="{755F8713-5F35-4002-BBBE-ACC1F30534B5}" type="presOf" srcId="{6C071B8D-6595-4052-9863-7431CA0ACDB1}" destId="{35B47FB0-9A90-4460-8167-2A5415E0FB7C}" srcOrd="0" destOrd="0" presId="urn:microsoft.com/office/officeart/2005/8/layout/funnel1"/>
    <dgm:cxn modelId="{6340D91D-F2D2-4D78-9EC3-AE4AAB9E99BB}" srcId="{409C9E72-F919-42F1-84B2-93A9E39E3A20}" destId="{6C071B8D-6595-4052-9863-7431CA0ACDB1}" srcOrd="3" destOrd="0" parTransId="{66A6F884-59A0-44A4-991F-04FA3C3C22D4}" sibTransId="{292E2F60-9DE9-4A68-A2B9-1F451182CC02}"/>
    <dgm:cxn modelId="{9EC07E36-9D8B-4A6E-9FA0-9F4AB08A2827}" type="presOf" srcId="{E1B9BA80-95D5-490D-B55F-7BDA2212D18E}" destId="{AAFB9735-C1E8-4A40-B914-B6C9A3C10D4F}" srcOrd="0" destOrd="0" presId="urn:microsoft.com/office/officeart/2005/8/layout/funnel1"/>
    <dgm:cxn modelId="{3C58C064-4A6C-46FE-85CB-957579D3F6EB}" type="presOf" srcId="{244BF331-9425-46CD-8E9A-1B0A35BE5087}" destId="{E37007AB-D90F-4AB9-84B5-96AE72A44E9A}" srcOrd="0" destOrd="0" presId="urn:microsoft.com/office/officeart/2005/8/layout/funnel1"/>
    <dgm:cxn modelId="{41D4087A-BA3C-4BC5-A36E-B1699643C337}" type="presOf" srcId="{409C9E72-F919-42F1-84B2-93A9E39E3A20}" destId="{17C8BA25-1112-4B07-A508-86D6E6251DB7}" srcOrd="0" destOrd="0" presId="urn:microsoft.com/office/officeart/2005/8/layout/funnel1"/>
    <dgm:cxn modelId="{D43A02AF-4A32-44C5-B772-83ED48774FA9}" type="presOf" srcId="{716C3D95-6D1C-482A-8C3B-52E75E4EEFF5}" destId="{271A2CC0-4C1C-4927-B5F4-301A2B8BEC02}" srcOrd="0" destOrd="0" presId="urn:microsoft.com/office/officeart/2005/8/layout/funnel1"/>
    <dgm:cxn modelId="{3EB9EAC9-0213-4E69-BB08-9A89BE3CBE37}" srcId="{409C9E72-F919-42F1-84B2-93A9E39E3A20}" destId="{716C3D95-6D1C-482A-8C3B-52E75E4EEFF5}" srcOrd="2" destOrd="0" parTransId="{EED4DFC7-84D3-4501-992C-CAD4B23A8E7D}" sibTransId="{E7DD8826-F2D4-40C1-9F6E-8BDD5BDF8763}"/>
    <dgm:cxn modelId="{2CDADDD5-964A-4DA1-B6EA-92CEAAE1F739}" srcId="{409C9E72-F919-42F1-84B2-93A9E39E3A20}" destId="{244BF331-9425-46CD-8E9A-1B0A35BE5087}" srcOrd="1" destOrd="0" parTransId="{A00408C1-259C-405F-9778-17B9E7A6CC4D}" sibTransId="{D90C5529-A061-48B5-B803-C246C77093FF}"/>
    <dgm:cxn modelId="{F6EDA1EC-9974-4261-93FF-1555E7CE4601}" srcId="{409C9E72-F919-42F1-84B2-93A9E39E3A20}" destId="{E1B9BA80-95D5-490D-B55F-7BDA2212D18E}" srcOrd="0" destOrd="0" parTransId="{8F713161-83A5-4A31-9E1C-01876484CD69}" sibTransId="{FB096F6A-F6AC-44C6-871A-4C4047773FFE}"/>
    <dgm:cxn modelId="{EBD55D91-96EB-4B11-81BC-D49C2F42F74C}" type="presParOf" srcId="{17C8BA25-1112-4B07-A508-86D6E6251DB7}" destId="{FDAB5369-7430-480C-A747-7F4A503FFA6D}" srcOrd="0" destOrd="0" presId="urn:microsoft.com/office/officeart/2005/8/layout/funnel1"/>
    <dgm:cxn modelId="{8E9E26EB-41F1-4781-B614-E9B0C55D9AA8}" type="presParOf" srcId="{17C8BA25-1112-4B07-A508-86D6E6251DB7}" destId="{CD7B0CEF-983E-4BBD-BFB9-A34B6D18E004}" srcOrd="1" destOrd="0" presId="urn:microsoft.com/office/officeart/2005/8/layout/funnel1"/>
    <dgm:cxn modelId="{1A903234-3AD7-44A4-B84F-CB41D113F821}" type="presParOf" srcId="{17C8BA25-1112-4B07-A508-86D6E6251DB7}" destId="{35B47FB0-9A90-4460-8167-2A5415E0FB7C}" srcOrd="2" destOrd="0" presId="urn:microsoft.com/office/officeart/2005/8/layout/funnel1"/>
    <dgm:cxn modelId="{35A54405-563B-4A79-82DB-55B67098E24C}" type="presParOf" srcId="{17C8BA25-1112-4B07-A508-86D6E6251DB7}" destId="{271A2CC0-4C1C-4927-B5F4-301A2B8BEC02}" srcOrd="3" destOrd="0" presId="urn:microsoft.com/office/officeart/2005/8/layout/funnel1"/>
    <dgm:cxn modelId="{7AB735B0-C471-4250-BFE5-F872590AAE44}" type="presParOf" srcId="{17C8BA25-1112-4B07-A508-86D6E6251DB7}" destId="{E37007AB-D90F-4AB9-84B5-96AE72A44E9A}" srcOrd="4" destOrd="0" presId="urn:microsoft.com/office/officeart/2005/8/layout/funnel1"/>
    <dgm:cxn modelId="{7BE440D8-9994-46C2-89E1-0E874E7ADC83}" type="presParOf" srcId="{17C8BA25-1112-4B07-A508-86D6E6251DB7}" destId="{AAFB9735-C1E8-4A40-B914-B6C9A3C10D4F}" srcOrd="5" destOrd="0" presId="urn:microsoft.com/office/officeart/2005/8/layout/funnel1"/>
    <dgm:cxn modelId="{1705B092-2AA6-4321-BDE1-A1FA2B9B9D24}" type="presParOf" srcId="{17C8BA25-1112-4B07-A508-86D6E6251DB7}" destId="{79CB6F57-2808-4830-A855-F0ACF948C33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D0237-E853-4F0A-97C1-88FAC0B4F724}" type="doc">
      <dgm:prSet loTypeId="urn:microsoft.com/office/officeart/2009/layout/CircleArrowProcess" loCatId="cycle" qsTypeId="urn:microsoft.com/office/officeart/2005/8/quickstyle/simple5" qsCatId="simple" csTypeId="urn:microsoft.com/office/officeart/2005/8/colors/accent1_2" csCatId="accent1" phldr="1"/>
      <dgm:spPr/>
      <dgm:t>
        <a:bodyPr/>
        <a:lstStyle/>
        <a:p>
          <a:endParaRPr lang="el-GR"/>
        </a:p>
      </dgm:t>
    </dgm:pt>
    <dgm:pt modelId="{8D792457-0617-4387-8B65-FEA5AC28E718}">
      <dgm:prSet phldrT="[Κείμενο]"/>
      <dgm:spPr/>
      <dgm:t>
        <a:bodyPr/>
        <a:lstStyle/>
        <a:p>
          <a:r>
            <a:rPr lang="en-GB" dirty="0">
              <a:latin typeface="Myriad Pro" panose="020B0503030403020204" pitchFamily="34" charset="0"/>
            </a:rPr>
            <a:t>Being</a:t>
          </a:r>
          <a:br>
            <a:rPr lang="en-GB" dirty="0">
              <a:latin typeface="Myriad Pro" panose="020B0503030403020204" pitchFamily="34" charset="0"/>
            </a:rPr>
          </a:br>
          <a:r>
            <a:rPr lang="en-GB" dirty="0">
              <a:latin typeface="Myriad Pro" panose="020B0503030403020204" pitchFamily="34" charset="0"/>
            </a:rPr>
            <a:t>Online</a:t>
          </a:r>
          <a:endParaRPr lang="el-GR" dirty="0">
            <a:latin typeface="Myriad Pro" panose="020B0503030403020204" pitchFamily="34" charset="0"/>
          </a:endParaRPr>
        </a:p>
      </dgm:t>
    </dgm:pt>
    <dgm:pt modelId="{AEC00269-EA68-446E-B4D0-92E59A030726}" type="parTrans" cxnId="{1A22BB6B-CEB5-4CAB-A15A-6E24C3F7ADD3}">
      <dgm:prSet/>
      <dgm:spPr/>
      <dgm:t>
        <a:bodyPr/>
        <a:lstStyle/>
        <a:p>
          <a:endParaRPr lang="el-GR"/>
        </a:p>
      </dgm:t>
    </dgm:pt>
    <dgm:pt modelId="{12916062-4AB8-4D98-A8B9-A9CB52773D65}" type="sibTrans" cxnId="{1A22BB6B-CEB5-4CAB-A15A-6E24C3F7ADD3}">
      <dgm:prSet/>
      <dgm:spPr/>
      <dgm:t>
        <a:bodyPr/>
        <a:lstStyle/>
        <a:p>
          <a:endParaRPr lang="el-GR"/>
        </a:p>
      </dgm:t>
    </dgm:pt>
    <dgm:pt modelId="{AB52C8AA-53BA-445D-93D0-68B412B689AD}">
      <dgm:prSet phldrT="[Κείμενο]"/>
      <dgm:spPr/>
      <dgm:t>
        <a:bodyPr/>
        <a:lstStyle/>
        <a:p>
          <a:r>
            <a:rPr lang="en-GB" dirty="0">
              <a:latin typeface="Myriad Pro" panose="020B0503030403020204" pitchFamily="34" charset="0"/>
            </a:rPr>
            <a:t>Well-being</a:t>
          </a:r>
          <a:br>
            <a:rPr lang="en-GB" dirty="0">
              <a:latin typeface="Myriad Pro" panose="020B0503030403020204" pitchFamily="34" charset="0"/>
            </a:rPr>
          </a:br>
          <a:r>
            <a:rPr lang="en-GB" dirty="0">
              <a:latin typeface="Myriad Pro" panose="020B0503030403020204" pitchFamily="34" charset="0"/>
            </a:rPr>
            <a:t>Online</a:t>
          </a:r>
          <a:endParaRPr lang="el-GR" dirty="0">
            <a:latin typeface="Myriad Pro" panose="020B0503030403020204" pitchFamily="34" charset="0"/>
          </a:endParaRPr>
        </a:p>
      </dgm:t>
    </dgm:pt>
    <dgm:pt modelId="{75930B3D-8D2C-4872-AA18-3678CF7CE037}" type="parTrans" cxnId="{6999605A-10B1-48A5-9B58-FC40BDB0E3D9}">
      <dgm:prSet/>
      <dgm:spPr/>
      <dgm:t>
        <a:bodyPr/>
        <a:lstStyle/>
        <a:p>
          <a:endParaRPr lang="el-GR"/>
        </a:p>
      </dgm:t>
    </dgm:pt>
    <dgm:pt modelId="{F013C910-920E-48E8-911F-08FF447ACD23}" type="sibTrans" cxnId="{6999605A-10B1-48A5-9B58-FC40BDB0E3D9}">
      <dgm:prSet/>
      <dgm:spPr/>
      <dgm:t>
        <a:bodyPr/>
        <a:lstStyle/>
        <a:p>
          <a:endParaRPr lang="el-GR"/>
        </a:p>
      </dgm:t>
    </dgm:pt>
    <dgm:pt modelId="{1FE72710-DEC7-462A-B2B1-95E8A1277948}">
      <dgm:prSet phldrT="[Κείμενο]"/>
      <dgm:spPr/>
      <dgm:t>
        <a:bodyPr/>
        <a:lstStyle/>
        <a:p>
          <a:r>
            <a:rPr lang="en-GB" dirty="0">
              <a:latin typeface="Myriad Pro" panose="020B0503030403020204" pitchFamily="34" charset="0"/>
            </a:rPr>
            <a:t>Rights</a:t>
          </a:r>
          <a:br>
            <a:rPr lang="en-GB" dirty="0">
              <a:latin typeface="Myriad Pro" panose="020B0503030403020204" pitchFamily="34" charset="0"/>
            </a:rPr>
          </a:br>
          <a:r>
            <a:rPr lang="en-GB" dirty="0">
              <a:latin typeface="Myriad Pro" panose="020B0503030403020204" pitchFamily="34" charset="0"/>
            </a:rPr>
            <a:t>Online</a:t>
          </a:r>
          <a:endParaRPr lang="el-GR" dirty="0">
            <a:latin typeface="Myriad Pro" panose="020B0503030403020204" pitchFamily="34" charset="0"/>
          </a:endParaRPr>
        </a:p>
      </dgm:t>
    </dgm:pt>
    <dgm:pt modelId="{D845EFBB-86E5-4AA9-B45D-62776F1F95A0}" type="parTrans" cxnId="{6DFB78B2-320F-420D-86D2-BCEF4F001FA0}">
      <dgm:prSet/>
      <dgm:spPr/>
      <dgm:t>
        <a:bodyPr/>
        <a:lstStyle/>
        <a:p>
          <a:endParaRPr lang="el-GR"/>
        </a:p>
      </dgm:t>
    </dgm:pt>
    <dgm:pt modelId="{BA4BDABC-51A6-4274-BAB3-B61C73A7DCDE}" type="sibTrans" cxnId="{6DFB78B2-320F-420D-86D2-BCEF4F001FA0}">
      <dgm:prSet/>
      <dgm:spPr/>
      <dgm:t>
        <a:bodyPr/>
        <a:lstStyle/>
        <a:p>
          <a:endParaRPr lang="el-GR"/>
        </a:p>
      </dgm:t>
    </dgm:pt>
    <dgm:pt modelId="{5C4BC466-22BC-4DBC-9F5A-91A70B7C4823}" type="pres">
      <dgm:prSet presAssocID="{398D0237-E853-4F0A-97C1-88FAC0B4F724}" presName="Name0" presStyleCnt="0">
        <dgm:presLayoutVars>
          <dgm:chMax val="7"/>
          <dgm:chPref val="7"/>
          <dgm:dir/>
          <dgm:animLvl val="lvl"/>
        </dgm:presLayoutVars>
      </dgm:prSet>
      <dgm:spPr/>
    </dgm:pt>
    <dgm:pt modelId="{B23E5204-E1C6-4515-9F48-979D2C36C041}" type="pres">
      <dgm:prSet presAssocID="{8D792457-0617-4387-8B65-FEA5AC28E718}" presName="Accent1" presStyleCnt="0"/>
      <dgm:spPr/>
    </dgm:pt>
    <dgm:pt modelId="{1C2CA02A-057C-4BA9-8DC7-00E30A37B574}" type="pres">
      <dgm:prSet presAssocID="{8D792457-0617-4387-8B65-FEA5AC28E718}" presName="Accent" presStyleLbl="node1" presStyleIdx="0" presStyleCnt="3"/>
      <dgm:spPr>
        <a:gradFill rotWithShape="0">
          <a:gsLst>
            <a:gs pos="0">
              <a:srgbClr val="4EAAC8"/>
            </a:gs>
            <a:gs pos="80000">
              <a:srgbClr val="E94E1B"/>
            </a:gs>
            <a:gs pos="100000">
              <a:srgbClr val="E94E1B"/>
            </a:gs>
          </a:gsLst>
        </a:gradFill>
      </dgm:spPr>
    </dgm:pt>
    <dgm:pt modelId="{14FC95F4-FD8B-48F0-9B4B-463A295ECB93}" type="pres">
      <dgm:prSet presAssocID="{8D792457-0617-4387-8B65-FEA5AC28E718}" presName="Parent1" presStyleLbl="revTx" presStyleIdx="0" presStyleCnt="3">
        <dgm:presLayoutVars>
          <dgm:chMax val="1"/>
          <dgm:chPref val="1"/>
          <dgm:bulletEnabled val="1"/>
        </dgm:presLayoutVars>
      </dgm:prSet>
      <dgm:spPr/>
    </dgm:pt>
    <dgm:pt modelId="{DB90A744-E543-446C-819C-3BCB85218CA0}" type="pres">
      <dgm:prSet presAssocID="{AB52C8AA-53BA-445D-93D0-68B412B689AD}" presName="Accent2" presStyleCnt="0"/>
      <dgm:spPr/>
    </dgm:pt>
    <dgm:pt modelId="{C6A0A4FA-B551-4B4B-892E-B072FFE67020}" type="pres">
      <dgm:prSet presAssocID="{AB52C8AA-53BA-445D-93D0-68B412B689AD}" presName="Accent" presStyleLbl="node1" presStyleIdx="1" presStyleCnt="3"/>
      <dgm:spPr>
        <a:gradFill rotWithShape="0">
          <a:gsLst>
            <a:gs pos="0">
              <a:srgbClr val="95C11F"/>
            </a:gs>
            <a:gs pos="52000">
              <a:srgbClr val="4EAAC8"/>
            </a:gs>
            <a:gs pos="100000">
              <a:srgbClr val="4EAAC8"/>
            </a:gs>
          </a:gsLst>
        </a:gradFill>
      </dgm:spPr>
    </dgm:pt>
    <dgm:pt modelId="{5855F50C-EC53-4397-8585-9E6D79156089}" type="pres">
      <dgm:prSet presAssocID="{AB52C8AA-53BA-445D-93D0-68B412B689AD}" presName="Parent2" presStyleLbl="revTx" presStyleIdx="1" presStyleCnt="3">
        <dgm:presLayoutVars>
          <dgm:chMax val="1"/>
          <dgm:chPref val="1"/>
          <dgm:bulletEnabled val="1"/>
        </dgm:presLayoutVars>
      </dgm:prSet>
      <dgm:spPr/>
    </dgm:pt>
    <dgm:pt modelId="{492A21F9-3BB2-4941-8334-BE7C081CA0E0}" type="pres">
      <dgm:prSet presAssocID="{1FE72710-DEC7-462A-B2B1-95E8A1277948}" presName="Accent3" presStyleCnt="0"/>
      <dgm:spPr/>
    </dgm:pt>
    <dgm:pt modelId="{E2DEFC8C-7EF6-4420-BC33-6C666CEFACCE}" type="pres">
      <dgm:prSet presAssocID="{1FE72710-DEC7-462A-B2B1-95E8A1277948}" presName="Accent" presStyleLbl="node1" presStyleIdx="2" presStyleCnt="3" custLinFactNeighborX="-350" custLinFactNeighborY="1785"/>
      <dgm:spPr>
        <a:gradFill rotWithShape="0">
          <a:gsLst>
            <a:gs pos="10000">
              <a:srgbClr val="BF881D"/>
            </a:gs>
            <a:gs pos="1000">
              <a:srgbClr val="F4943F"/>
            </a:gs>
            <a:gs pos="48000">
              <a:srgbClr val="95C11F"/>
            </a:gs>
            <a:gs pos="100000">
              <a:srgbClr val="95C11F"/>
            </a:gs>
          </a:gsLst>
        </a:gradFill>
      </dgm:spPr>
    </dgm:pt>
    <dgm:pt modelId="{9841D3A5-32E2-4360-A22F-4F52A9C95DA5}" type="pres">
      <dgm:prSet presAssocID="{1FE72710-DEC7-462A-B2B1-95E8A1277948}" presName="Parent3" presStyleLbl="revTx" presStyleIdx="2" presStyleCnt="3">
        <dgm:presLayoutVars>
          <dgm:chMax val="1"/>
          <dgm:chPref val="1"/>
          <dgm:bulletEnabled val="1"/>
        </dgm:presLayoutVars>
      </dgm:prSet>
      <dgm:spPr/>
    </dgm:pt>
  </dgm:ptLst>
  <dgm:cxnLst>
    <dgm:cxn modelId="{E2BB5E0C-CF50-43A9-880E-BAF1E57CA04B}" type="presOf" srcId="{AB52C8AA-53BA-445D-93D0-68B412B689AD}" destId="{5855F50C-EC53-4397-8585-9E6D79156089}" srcOrd="0" destOrd="0" presId="urn:microsoft.com/office/officeart/2009/layout/CircleArrowProcess"/>
    <dgm:cxn modelId="{6999605A-10B1-48A5-9B58-FC40BDB0E3D9}" srcId="{398D0237-E853-4F0A-97C1-88FAC0B4F724}" destId="{AB52C8AA-53BA-445D-93D0-68B412B689AD}" srcOrd="1" destOrd="0" parTransId="{75930B3D-8D2C-4872-AA18-3678CF7CE037}" sibTransId="{F013C910-920E-48E8-911F-08FF447ACD23}"/>
    <dgm:cxn modelId="{1A22BB6B-CEB5-4CAB-A15A-6E24C3F7ADD3}" srcId="{398D0237-E853-4F0A-97C1-88FAC0B4F724}" destId="{8D792457-0617-4387-8B65-FEA5AC28E718}" srcOrd="0" destOrd="0" parTransId="{AEC00269-EA68-446E-B4D0-92E59A030726}" sibTransId="{12916062-4AB8-4D98-A8B9-A9CB52773D65}"/>
    <dgm:cxn modelId="{6DFB78B2-320F-420D-86D2-BCEF4F001FA0}" srcId="{398D0237-E853-4F0A-97C1-88FAC0B4F724}" destId="{1FE72710-DEC7-462A-B2B1-95E8A1277948}" srcOrd="2" destOrd="0" parTransId="{D845EFBB-86E5-4AA9-B45D-62776F1F95A0}" sibTransId="{BA4BDABC-51A6-4274-BAB3-B61C73A7DCDE}"/>
    <dgm:cxn modelId="{DEA534DD-44AB-4DEE-A968-C809BBE2A337}" type="presOf" srcId="{398D0237-E853-4F0A-97C1-88FAC0B4F724}" destId="{5C4BC466-22BC-4DBC-9F5A-91A70B7C4823}" srcOrd="0" destOrd="0" presId="urn:microsoft.com/office/officeart/2009/layout/CircleArrowProcess"/>
    <dgm:cxn modelId="{C48C7EF8-C5E0-407F-A75A-B6941BDF6390}" type="presOf" srcId="{8D792457-0617-4387-8B65-FEA5AC28E718}" destId="{14FC95F4-FD8B-48F0-9B4B-463A295ECB93}" srcOrd="0" destOrd="0" presId="urn:microsoft.com/office/officeart/2009/layout/CircleArrowProcess"/>
    <dgm:cxn modelId="{1AF523FC-1ED7-449D-AC94-A7E832B8AA39}" type="presOf" srcId="{1FE72710-DEC7-462A-B2B1-95E8A1277948}" destId="{9841D3A5-32E2-4360-A22F-4F52A9C95DA5}" srcOrd="0" destOrd="0" presId="urn:microsoft.com/office/officeart/2009/layout/CircleArrowProcess"/>
    <dgm:cxn modelId="{1E03F926-293F-4B12-8DD1-27C56C991FFD}" type="presParOf" srcId="{5C4BC466-22BC-4DBC-9F5A-91A70B7C4823}" destId="{B23E5204-E1C6-4515-9F48-979D2C36C041}" srcOrd="0" destOrd="0" presId="urn:microsoft.com/office/officeart/2009/layout/CircleArrowProcess"/>
    <dgm:cxn modelId="{25857EBF-DCF7-4146-B3BA-748C0A13C724}" type="presParOf" srcId="{B23E5204-E1C6-4515-9F48-979D2C36C041}" destId="{1C2CA02A-057C-4BA9-8DC7-00E30A37B574}" srcOrd="0" destOrd="0" presId="urn:microsoft.com/office/officeart/2009/layout/CircleArrowProcess"/>
    <dgm:cxn modelId="{000B0456-4A40-497F-B077-F1370ED4EB91}" type="presParOf" srcId="{5C4BC466-22BC-4DBC-9F5A-91A70B7C4823}" destId="{14FC95F4-FD8B-48F0-9B4B-463A295ECB93}" srcOrd="1" destOrd="0" presId="urn:microsoft.com/office/officeart/2009/layout/CircleArrowProcess"/>
    <dgm:cxn modelId="{9C78D745-2B6A-42F2-9241-B7F63FF54169}" type="presParOf" srcId="{5C4BC466-22BC-4DBC-9F5A-91A70B7C4823}" destId="{DB90A744-E543-446C-819C-3BCB85218CA0}" srcOrd="2" destOrd="0" presId="urn:microsoft.com/office/officeart/2009/layout/CircleArrowProcess"/>
    <dgm:cxn modelId="{8DE767AC-61F2-4E1D-8C74-8763F1875379}" type="presParOf" srcId="{DB90A744-E543-446C-819C-3BCB85218CA0}" destId="{C6A0A4FA-B551-4B4B-892E-B072FFE67020}" srcOrd="0" destOrd="0" presId="urn:microsoft.com/office/officeart/2009/layout/CircleArrowProcess"/>
    <dgm:cxn modelId="{0FCCA5A4-C9BF-4B59-9BE2-B4DA3AAB3E44}" type="presParOf" srcId="{5C4BC466-22BC-4DBC-9F5A-91A70B7C4823}" destId="{5855F50C-EC53-4397-8585-9E6D79156089}" srcOrd="3" destOrd="0" presId="urn:microsoft.com/office/officeart/2009/layout/CircleArrowProcess"/>
    <dgm:cxn modelId="{DF622D25-E2BC-4351-A159-A9CCAD595C9D}" type="presParOf" srcId="{5C4BC466-22BC-4DBC-9F5A-91A70B7C4823}" destId="{492A21F9-3BB2-4941-8334-BE7C081CA0E0}" srcOrd="4" destOrd="0" presId="urn:microsoft.com/office/officeart/2009/layout/CircleArrowProcess"/>
    <dgm:cxn modelId="{4D190292-666F-484E-B3AA-41870D95FBBB}" type="presParOf" srcId="{492A21F9-3BB2-4941-8334-BE7C081CA0E0}" destId="{E2DEFC8C-7EF6-4420-BC33-6C666CEFACCE}" srcOrd="0" destOrd="0" presId="urn:microsoft.com/office/officeart/2009/layout/CircleArrowProcess"/>
    <dgm:cxn modelId="{B12AF268-0A10-42A2-8F0D-D22321684E6B}" type="presParOf" srcId="{5C4BC466-22BC-4DBC-9F5A-91A70B7C4823}" destId="{9841D3A5-32E2-4360-A22F-4F52A9C95DA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B5369-7430-480C-A747-7F4A503FFA6D}">
      <dsp:nvSpPr>
        <dsp:cNvPr id="0" name=""/>
        <dsp:cNvSpPr/>
      </dsp:nvSpPr>
      <dsp:spPr>
        <a:xfrm>
          <a:off x="1236841" y="0"/>
          <a:ext cx="3005202" cy="104366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B0CEF-983E-4BBD-BFB9-A34B6D18E004}">
      <dsp:nvSpPr>
        <dsp:cNvPr id="0" name=""/>
        <dsp:cNvSpPr/>
      </dsp:nvSpPr>
      <dsp:spPr>
        <a:xfrm>
          <a:off x="2452898" y="2551978"/>
          <a:ext cx="582403" cy="372738"/>
        </a:xfrm>
        <a:prstGeom prst="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35B47FB0-9A90-4460-8167-2A5415E0FB7C}">
      <dsp:nvSpPr>
        <dsp:cNvPr id="0" name=""/>
        <dsp:cNvSpPr/>
      </dsp:nvSpPr>
      <dsp:spPr>
        <a:xfrm>
          <a:off x="1357776" y="3028498"/>
          <a:ext cx="2795537" cy="69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kern="1200" dirty="0">
            <a:latin typeface="Myriad Pro" panose="020B0503030403020204" pitchFamily="34" charset="0"/>
          </a:endParaRPr>
        </a:p>
      </dsp:txBody>
      <dsp:txXfrm>
        <a:off x="1357776" y="3028498"/>
        <a:ext cx="2795537" cy="698884"/>
      </dsp:txXfrm>
    </dsp:sp>
    <dsp:sp modelId="{271A2CC0-4C1C-4927-B5F4-301A2B8BEC02}">
      <dsp:nvSpPr>
        <dsp:cNvPr id="0" name=""/>
        <dsp:cNvSpPr/>
      </dsp:nvSpPr>
      <dsp:spPr>
        <a:xfrm>
          <a:off x="2323150" y="1275696"/>
          <a:ext cx="1048326" cy="104832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Digital activity</a:t>
          </a:r>
        </a:p>
      </dsp:txBody>
      <dsp:txXfrm>
        <a:off x="2476674" y="1429220"/>
        <a:ext cx="741278" cy="741278"/>
      </dsp:txXfrm>
    </dsp:sp>
    <dsp:sp modelId="{E37007AB-D90F-4AB9-84B5-96AE72A44E9A}">
      <dsp:nvSpPr>
        <dsp:cNvPr id="0" name=""/>
        <dsp:cNvSpPr/>
      </dsp:nvSpPr>
      <dsp:spPr>
        <a:xfrm>
          <a:off x="1579293" y="334182"/>
          <a:ext cx="1048326" cy="104832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Digital </a:t>
          </a:r>
          <a:r>
            <a:rPr lang="en-GB" sz="1600" kern="1200" dirty="0" err="1"/>
            <a:t>Acitivity</a:t>
          </a:r>
          <a:endParaRPr lang="en-GB" sz="1600" kern="1200" dirty="0"/>
        </a:p>
      </dsp:txBody>
      <dsp:txXfrm>
        <a:off x="1732817" y="487706"/>
        <a:ext cx="741278" cy="741278"/>
      </dsp:txXfrm>
    </dsp:sp>
    <dsp:sp modelId="{AAFB9735-C1E8-4A40-B914-B6C9A3C10D4F}">
      <dsp:nvSpPr>
        <dsp:cNvPr id="0" name=""/>
        <dsp:cNvSpPr/>
      </dsp:nvSpPr>
      <dsp:spPr>
        <a:xfrm>
          <a:off x="2650916" y="80719"/>
          <a:ext cx="1048326" cy="104832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Digital Activity</a:t>
          </a:r>
        </a:p>
      </dsp:txBody>
      <dsp:txXfrm>
        <a:off x="2804440" y="234243"/>
        <a:ext cx="741278" cy="741278"/>
      </dsp:txXfrm>
    </dsp:sp>
    <dsp:sp modelId="{79CB6F57-2808-4830-A855-F0ACF948C330}">
      <dsp:nvSpPr>
        <dsp:cNvPr id="0" name=""/>
        <dsp:cNvSpPr/>
      </dsp:nvSpPr>
      <dsp:spPr>
        <a:xfrm>
          <a:off x="1113353" y="0"/>
          <a:ext cx="3261460" cy="260916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CA02A-057C-4BA9-8DC7-00E30A37B574}">
      <dsp:nvSpPr>
        <dsp:cNvPr id="0" name=""/>
        <dsp:cNvSpPr/>
      </dsp:nvSpPr>
      <dsp:spPr>
        <a:xfrm>
          <a:off x="3021455" y="0"/>
          <a:ext cx="2582176" cy="2582569"/>
        </a:xfrm>
        <a:prstGeom prst="circularArrow">
          <a:avLst>
            <a:gd name="adj1" fmla="val 10980"/>
            <a:gd name="adj2" fmla="val 1142322"/>
            <a:gd name="adj3" fmla="val 4500000"/>
            <a:gd name="adj4" fmla="val 10800000"/>
            <a:gd name="adj5" fmla="val 12500"/>
          </a:avLst>
        </a:prstGeom>
        <a:gradFill rotWithShape="0">
          <a:gsLst>
            <a:gs pos="0">
              <a:srgbClr val="4EAAC8"/>
            </a:gs>
            <a:gs pos="80000">
              <a:srgbClr val="E94E1B"/>
            </a:gs>
            <a:gs pos="100000">
              <a:srgbClr val="E94E1B"/>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4FC95F4-FD8B-48F0-9B4B-463A295ECB93}">
      <dsp:nvSpPr>
        <dsp:cNvPr id="0" name=""/>
        <dsp:cNvSpPr/>
      </dsp:nvSpPr>
      <dsp:spPr>
        <a:xfrm>
          <a:off x="3592201" y="932385"/>
          <a:ext cx="1434865" cy="71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yriad Pro" panose="020B0503030403020204" pitchFamily="34" charset="0"/>
            </a:rPr>
            <a:t>Being</a:t>
          </a:r>
          <a:br>
            <a:rPr lang="en-GB" sz="2200" kern="1200" dirty="0">
              <a:latin typeface="Myriad Pro" panose="020B0503030403020204" pitchFamily="34" charset="0"/>
            </a:rPr>
          </a:br>
          <a:r>
            <a:rPr lang="en-GB" sz="2200" kern="1200" dirty="0">
              <a:latin typeface="Myriad Pro" panose="020B0503030403020204" pitchFamily="34" charset="0"/>
            </a:rPr>
            <a:t>Online</a:t>
          </a:r>
          <a:endParaRPr lang="el-GR" sz="2200" kern="1200" dirty="0">
            <a:latin typeface="Myriad Pro" panose="020B0503030403020204" pitchFamily="34" charset="0"/>
          </a:endParaRPr>
        </a:p>
      </dsp:txBody>
      <dsp:txXfrm>
        <a:off x="3592201" y="932385"/>
        <a:ext cx="1434865" cy="717261"/>
      </dsp:txXfrm>
    </dsp:sp>
    <dsp:sp modelId="{C6A0A4FA-B551-4B4B-892E-B072FFE67020}">
      <dsp:nvSpPr>
        <dsp:cNvPr id="0" name=""/>
        <dsp:cNvSpPr/>
      </dsp:nvSpPr>
      <dsp:spPr>
        <a:xfrm>
          <a:off x="2304265" y="1483877"/>
          <a:ext cx="2582176" cy="2582569"/>
        </a:xfrm>
        <a:prstGeom prst="leftCircularArrow">
          <a:avLst>
            <a:gd name="adj1" fmla="val 10980"/>
            <a:gd name="adj2" fmla="val 1142322"/>
            <a:gd name="adj3" fmla="val 6300000"/>
            <a:gd name="adj4" fmla="val 18900000"/>
            <a:gd name="adj5" fmla="val 12500"/>
          </a:avLst>
        </a:prstGeom>
        <a:gradFill rotWithShape="0">
          <a:gsLst>
            <a:gs pos="0">
              <a:srgbClr val="95C11F"/>
            </a:gs>
            <a:gs pos="52000">
              <a:srgbClr val="4EAAC8"/>
            </a:gs>
            <a:gs pos="100000">
              <a:srgbClr val="4EAAC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55F50C-EC53-4397-8585-9E6D79156089}">
      <dsp:nvSpPr>
        <dsp:cNvPr id="0" name=""/>
        <dsp:cNvSpPr/>
      </dsp:nvSpPr>
      <dsp:spPr>
        <a:xfrm>
          <a:off x="2877920" y="2424847"/>
          <a:ext cx="1434865" cy="71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yriad Pro" panose="020B0503030403020204" pitchFamily="34" charset="0"/>
            </a:rPr>
            <a:t>Well-being</a:t>
          </a:r>
          <a:br>
            <a:rPr lang="en-GB" sz="2200" kern="1200" dirty="0">
              <a:latin typeface="Myriad Pro" panose="020B0503030403020204" pitchFamily="34" charset="0"/>
            </a:rPr>
          </a:br>
          <a:r>
            <a:rPr lang="en-GB" sz="2200" kern="1200" dirty="0">
              <a:latin typeface="Myriad Pro" panose="020B0503030403020204" pitchFamily="34" charset="0"/>
            </a:rPr>
            <a:t>Online</a:t>
          </a:r>
          <a:endParaRPr lang="el-GR" sz="2200" kern="1200" dirty="0">
            <a:latin typeface="Myriad Pro" panose="020B0503030403020204" pitchFamily="34" charset="0"/>
          </a:endParaRPr>
        </a:p>
      </dsp:txBody>
      <dsp:txXfrm>
        <a:off x="2877920" y="2424847"/>
        <a:ext cx="1434865" cy="717261"/>
      </dsp:txXfrm>
    </dsp:sp>
    <dsp:sp modelId="{E2DEFC8C-7EF6-4420-BC33-6C666CEFACCE}">
      <dsp:nvSpPr>
        <dsp:cNvPr id="0" name=""/>
        <dsp:cNvSpPr/>
      </dsp:nvSpPr>
      <dsp:spPr>
        <a:xfrm>
          <a:off x="3197474" y="3184943"/>
          <a:ext cx="2218489" cy="2219378"/>
        </a:xfrm>
        <a:prstGeom prst="blockArc">
          <a:avLst>
            <a:gd name="adj1" fmla="val 13500000"/>
            <a:gd name="adj2" fmla="val 10800000"/>
            <a:gd name="adj3" fmla="val 12740"/>
          </a:avLst>
        </a:prstGeom>
        <a:gradFill rotWithShape="0">
          <a:gsLst>
            <a:gs pos="10000">
              <a:srgbClr val="BF881D"/>
            </a:gs>
            <a:gs pos="1000">
              <a:srgbClr val="F4943F"/>
            </a:gs>
            <a:gs pos="48000">
              <a:srgbClr val="95C11F"/>
            </a:gs>
            <a:gs pos="100000">
              <a:srgbClr val="95C11F"/>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41D3A5-32E2-4360-A22F-4F52A9C95DA5}">
      <dsp:nvSpPr>
        <dsp:cNvPr id="0" name=""/>
        <dsp:cNvSpPr/>
      </dsp:nvSpPr>
      <dsp:spPr>
        <a:xfrm>
          <a:off x="3595596" y="3919454"/>
          <a:ext cx="1434865" cy="71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yriad Pro" panose="020B0503030403020204" pitchFamily="34" charset="0"/>
            </a:rPr>
            <a:t>Rights</a:t>
          </a:r>
          <a:br>
            <a:rPr lang="en-GB" sz="2200" kern="1200" dirty="0">
              <a:latin typeface="Myriad Pro" panose="020B0503030403020204" pitchFamily="34" charset="0"/>
            </a:rPr>
          </a:br>
          <a:r>
            <a:rPr lang="en-GB" sz="2200" kern="1200" dirty="0">
              <a:latin typeface="Myriad Pro" panose="020B0503030403020204" pitchFamily="34" charset="0"/>
            </a:rPr>
            <a:t>Online</a:t>
          </a:r>
          <a:endParaRPr lang="el-GR" sz="2200" kern="1200" dirty="0">
            <a:latin typeface="Myriad Pro" panose="020B0503030403020204" pitchFamily="34" charset="0"/>
          </a:endParaRPr>
        </a:p>
      </dsp:txBody>
      <dsp:txXfrm>
        <a:off x="3595596" y="3919454"/>
        <a:ext cx="1434865" cy="71726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B21BD-F9BB-0949-90D9-FCCF734F113A}" type="datetimeFigureOut">
              <a:rPr lang="fr-FR" smtClean="0"/>
              <a:t>05/11/2024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938A4-97B5-D544-8721-F31275DCC7B5}" type="slidenum">
              <a:rPr lang="fr-FR" smtClean="0"/>
              <a:t>‹#›</a:t>
            </a:fld>
            <a:endParaRPr lang="fr-FR"/>
          </a:p>
        </p:txBody>
      </p:sp>
    </p:spTree>
    <p:extLst>
      <p:ext uri="{BB962C8B-B14F-4D97-AF65-F5344CB8AC3E}">
        <p14:creationId xmlns:p14="http://schemas.microsoft.com/office/powerpoint/2010/main" val="92980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b="1" dirty="0">
                <a:latin typeface="Myriad Pro" panose="020B0503030403020204" pitchFamily="34" charset="0"/>
              </a:rPr>
              <a:t>Digital citizenship </a:t>
            </a:r>
            <a:r>
              <a:rPr lang="en-US" sz="1200" dirty="0">
                <a:latin typeface="Myriad Pro" panose="020B0503030403020204" pitchFamily="34" charset="0"/>
              </a:rPr>
              <a:t>is the frame that guides the way we use technology </a:t>
            </a:r>
            <a:br>
              <a:rPr lang="en-US" sz="1200" dirty="0">
                <a:latin typeface="Myriad Pro" panose="020B0503030403020204" pitchFamily="34" charset="0"/>
              </a:rPr>
            </a:br>
            <a:r>
              <a:rPr lang="en-US" sz="1200" dirty="0">
                <a:latin typeface="Myriad Pro" panose="020B0503030403020204" pitchFamily="34" charset="0"/>
              </a:rPr>
              <a:t>and behave online as we:</a:t>
            </a:r>
          </a:p>
          <a:p>
            <a:pPr>
              <a:spcBef>
                <a:spcPts val="400"/>
              </a:spcBef>
              <a:spcAft>
                <a:spcPts val="400"/>
              </a:spcAft>
              <a:buClr>
                <a:srgbClr val="93519B"/>
              </a:buClr>
              <a:buFont typeface="Wingdings" charset="2"/>
              <a:buChar char="Ø"/>
            </a:pPr>
            <a:r>
              <a:rPr lang="en-US" sz="1200" dirty="0">
                <a:latin typeface="Myriad Pro" panose="020B0503030403020204" pitchFamily="34" charset="0"/>
              </a:rPr>
              <a:t>connect and engage with others meaningfully in the digital environment;</a:t>
            </a:r>
          </a:p>
          <a:p>
            <a:pPr>
              <a:spcBef>
                <a:spcPts val="400"/>
              </a:spcBef>
              <a:spcAft>
                <a:spcPts val="400"/>
              </a:spcAft>
              <a:buClr>
                <a:srgbClr val="93519B"/>
              </a:buClr>
              <a:buFont typeface="Wingdings" charset="2"/>
              <a:buChar char="Ø"/>
            </a:pPr>
            <a:r>
              <a:rPr lang="en-US" sz="1200" dirty="0">
                <a:latin typeface="Myriad Pro" panose="020B0503030403020204" pitchFamily="34" charset="0"/>
              </a:rPr>
              <a:t>participate positively in online activities, groups, communities;</a:t>
            </a:r>
          </a:p>
          <a:p>
            <a:pPr>
              <a:spcBef>
                <a:spcPts val="400"/>
              </a:spcBef>
              <a:buClr>
                <a:srgbClr val="93519B"/>
              </a:buClr>
              <a:buFont typeface="Wingdings" charset="2"/>
              <a:buChar char="Ø"/>
            </a:pPr>
            <a:r>
              <a:rPr lang="en-US" sz="1200" dirty="0">
                <a:latin typeface="Myriad Pro" panose="020B0503030403020204" pitchFamily="34" charset="0"/>
              </a:rPr>
              <a:t>learn continually throughout life how to actively and positively contribute </a:t>
            </a:r>
            <a:br>
              <a:rPr lang="en-US" sz="1200" dirty="0">
                <a:latin typeface="Myriad Pro" panose="020B0503030403020204" pitchFamily="34" charset="0"/>
              </a:rPr>
            </a:br>
            <a:r>
              <a:rPr lang="en-US" sz="1200" dirty="0">
                <a:latin typeface="Myriad Pro" panose="020B0503030403020204" pitchFamily="34" charset="0"/>
              </a:rPr>
              <a:t>to shaping society.</a:t>
            </a:r>
          </a:p>
          <a:p>
            <a:endParaRPr lang="en-GB" dirty="0"/>
          </a:p>
        </p:txBody>
      </p:sp>
      <p:sp>
        <p:nvSpPr>
          <p:cNvPr id="4" name="Slide Number Placeholder 3"/>
          <p:cNvSpPr>
            <a:spLocks noGrp="1"/>
          </p:cNvSpPr>
          <p:nvPr>
            <p:ph type="sldNum" sz="quarter" idx="5"/>
          </p:nvPr>
        </p:nvSpPr>
        <p:spPr/>
        <p:txBody>
          <a:bodyPr/>
          <a:lstStyle/>
          <a:p>
            <a:fld id="{A1E14E67-CAA2-4F7F-8E16-C486E54A30F7}" type="slidenum">
              <a:rPr lang="en-GB" smtClean="0"/>
              <a:t>2</a:t>
            </a:fld>
            <a:endParaRPr lang="en-GB"/>
          </a:p>
        </p:txBody>
      </p:sp>
    </p:spTree>
    <p:extLst>
      <p:ext uri="{BB962C8B-B14F-4D97-AF65-F5344CB8AC3E}">
        <p14:creationId xmlns:p14="http://schemas.microsoft.com/office/powerpoint/2010/main" val="133592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dirty="0">
                <a:latin typeface="Myriad Pro" panose="020B0503030403020204" pitchFamily="34" charset="0"/>
              </a:rPr>
              <a:t>Digital citizens ...</a:t>
            </a:r>
          </a:p>
          <a:p>
            <a:pPr marL="346075" indent="-346075">
              <a:spcAft>
                <a:spcPts val="600"/>
              </a:spcAft>
              <a:buClr>
                <a:srgbClr val="93519B"/>
              </a:buClr>
              <a:buFont typeface="Wingdings" pitchFamily="2" charset="2"/>
              <a:buChar char="v"/>
            </a:pPr>
            <a:r>
              <a:rPr lang="en-AU" dirty="0">
                <a:latin typeface="Myriad Pro" panose="020B0503030403020204" pitchFamily="34" charset="0"/>
              </a:rPr>
              <a:t>Know how to use digital technology sensibly, and how to behave ethically online. </a:t>
            </a:r>
          </a:p>
          <a:p>
            <a:pPr marL="346075" indent="-346075">
              <a:spcAft>
                <a:spcPts val="600"/>
              </a:spcAft>
              <a:buClr>
                <a:srgbClr val="93519B"/>
              </a:buClr>
              <a:buFont typeface="Wingdings" pitchFamily="2" charset="2"/>
              <a:buChar char="v"/>
            </a:pPr>
            <a:r>
              <a:rPr lang="en-AU" dirty="0">
                <a:latin typeface="Myriad Pro" panose="020B0503030403020204" pitchFamily="34" charset="0"/>
              </a:rPr>
              <a:t>Know how to protect their own rights and information, and are careful with those </a:t>
            </a:r>
            <a:br>
              <a:rPr lang="en-AU" dirty="0">
                <a:latin typeface="Myriad Pro" panose="020B0503030403020204" pitchFamily="34" charset="0"/>
              </a:rPr>
            </a:br>
            <a:r>
              <a:rPr lang="en-AU" dirty="0">
                <a:latin typeface="Myriad Pro" panose="020B0503030403020204" pitchFamily="34" charset="0"/>
              </a:rPr>
              <a:t>of everyone they communicate and interact with online. </a:t>
            </a:r>
            <a:endParaRPr lang="en-GB" dirty="0">
              <a:latin typeface="Myriad Pro" panose="020B0503030403020204" pitchFamily="34" charset="0"/>
            </a:endParaRPr>
          </a:p>
          <a:p>
            <a:pPr marL="346075" indent="-346075">
              <a:spcAft>
                <a:spcPts val="600"/>
              </a:spcAft>
              <a:buClr>
                <a:srgbClr val="93519B"/>
              </a:buClr>
              <a:buFont typeface="Wingdings" pitchFamily="2" charset="2"/>
              <a:buChar char="v"/>
            </a:pPr>
            <a:r>
              <a:rPr lang="en-AU" dirty="0">
                <a:latin typeface="Myriad Pro" panose="020B0503030403020204" pitchFamily="34" charset="0"/>
              </a:rPr>
              <a:t>Know how to cooperate meaningfully on- and offline, and contribute positively </a:t>
            </a:r>
            <a:br>
              <a:rPr lang="en-AU" dirty="0">
                <a:latin typeface="Myriad Pro" panose="020B0503030403020204" pitchFamily="34" charset="0"/>
              </a:rPr>
            </a:br>
            <a:r>
              <a:rPr lang="en-AU" dirty="0">
                <a:latin typeface="Myriad Pro" panose="020B0503030403020204" pitchFamily="34" charset="0"/>
              </a:rPr>
              <a:t>to the online activities that shape the digital environment. </a:t>
            </a:r>
          </a:p>
          <a:p>
            <a:pPr marL="346075" indent="-346075">
              <a:spcAft>
                <a:spcPts val="600"/>
              </a:spcAft>
              <a:buClr>
                <a:srgbClr val="93519B"/>
              </a:buClr>
              <a:buFont typeface="Wingdings" pitchFamily="2" charset="2"/>
              <a:buChar char="v"/>
            </a:pPr>
            <a:r>
              <a:rPr lang="en-AU" dirty="0">
                <a:latin typeface="Myriad Pro" panose="020B0503030403020204" pitchFamily="34" charset="0"/>
              </a:rPr>
              <a:t>Are open to other cultures and other people’s perspectives.</a:t>
            </a:r>
          </a:p>
          <a:p>
            <a:pPr marL="346075" indent="-346075">
              <a:spcAft>
                <a:spcPts val="600"/>
              </a:spcAft>
              <a:buClr>
                <a:srgbClr val="93519B"/>
              </a:buClr>
              <a:buFont typeface="Wingdings" pitchFamily="2" charset="2"/>
              <a:buChar char="v"/>
            </a:pPr>
            <a:r>
              <a:rPr lang="en-AU" dirty="0">
                <a:latin typeface="Myriad Pro" panose="020B0503030403020204" pitchFamily="34" charset="0"/>
              </a:rPr>
              <a:t>Build on the positives of the online environments they move in, and avoid the downsides.</a:t>
            </a:r>
            <a:endParaRPr lang="en-GB" dirty="0">
              <a:latin typeface="Myriad Pro" panose="020B0503030403020204" pitchFamily="34" charset="0"/>
            </a:endParaRPr>
          </a:p>
          <a:p>
            <a:pPr marL="346075" indent="-346075">
              <a:spcAft>
                <a:spcPts val="600"/>
              </a:spcAft>
              <a:buClr>
                <a:srgbClr val="93519B"/>
              </a:buClr>
              <a:buFont typeface="Wingdings" pitchFamily="2" charset="2"/>
              <a:buChar char="v"/>
            </a:pPr>
            <a:r>
              <a:rPr lang="en-AU" dirty="0">
                <a:latin typeface="Myriad Pro" panose="020B0503030403020204" pitchFamily="34" charset="0"/>
              </a:rPr>
              <a:t>Understand the importance of being lifelong learners, able to keep up with </a:t>
            </a:r>
            <a:br>
              <a:rPr lang="en-AU" dirty="0">
                <a:latin typeface="Myriad Pro" panose="020B0503030403020204" pitchFamily="34" charset="0"/>
              </a:rPr>
            </a:br>
            <a:r>
              <a:rPr lang="en-AU" dirty="0">
                <a:latin typeface="Myriad Pro" panose="020B0503030403020204" pitchFamily="34" charset="0"/>
              </a:rPr>
              <a:t>the rapid changes that  digital technology is bringing to the world.</a:t>
            </a:r>
            <a:endParaRPr lang="en-GB" dirty="0">
              <a:latin typeface="Myriad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fld id="{A1E14E67-CAA2-4F7F-8E16-C486E54A30F7}" type="slidenum">
              <a:rPr lang="en-GB" smtClean="0"/>
              <a:t>3</a:t>
            </a:fld>
            <a:endParaRPr lang="en-GB"/>
          </a:p>
        </p:txBody>
      </p:sp>
    </p:spTree>
    <p:extLst>
      <p:ext uri="{BB962C8B-B14F-4D97-AF65-F5344CB8AC3E}">
        <p14:creationId xmlns:p14="http://schemas.microsoft.com/office/powerpoint/2010/main" val="275797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8" lvl="0" indent="-7938">
              <a:spcAft>
                <a:spcPts val="1200"/>
              </a:spcAft>
            </a:pPr>
            <a:r>
              <a:rPr lang="nl-BE" dirty="0">
                <a:latin typeface="Myriad Pro" panose="020B0503030403020204" pitchFamily="34" charset="0"/>
              </a:rPr>
              <a:t>Digital citizenship provides children with </a:t>
            </a:r>
            <a:r>
              <a:rPr lang="en-GB" dirty="0">
                <a:latin typeface="Myriad Pro" panose="020B0503030403020204" pitchFamily="34" charset="0"/>
              </a:rPr>
              <a:t>a set of competences and benchmarks that will guide their behaviour and actions both online and offline, helping them become: </a:t>
            </a:r>
          </a:p>
          <a:p>
            <a:pPr marL="342900" lvl="0" indent="-342900">
              <a:spcAft>
                <a:spcPts val="600"/>
              </a:spcAft>
              <a:buClr>
                <a:srgbClr val="93519B"/>
              </a:buClr>
              <a:buFont typeface="Wingdings" charset="2"/>
              <a:buChar char="Ø"/>
            </a:pPr>
            <a:r>
              <a:rPr lang="en-GB" dirty="0">
                <a:latin typeface="Myriad Pro" panose="020B0503030403020204" pitchFamily="34" charset="0"/>
              </a:rPr>
              <a:t>more selective about who they meet and more responsible about what they do online;</a:t>
            </a:r>
          </a:p>
          <a:p>
            <a:pPr marL="342900" indent="-342900">
              <a:spcAft>
                <a:spcPts val="600"/>
              </a:spcAft>
              <a:buClr>
                <a:srgbClr val="93519B"/>
              </a:buClr>
              <a:buFont typeface="Wingdings" charset="2"/>
              <a:buChar char="Ø"/>
            </a:pPr>
            <a:r>
              <a:rPr lang="en-GB" dirty="0">
                <a:latin typeface="Myriad Pro" panose="020B0503030403020204" pitchFamily="34" charset="0"/>
              </a:rPr>
              <a:t>more resilient to harm from things they see and hear online;</a:t>
            </a:r>
          </a:p>
          <a:p>
            <a:pPr marL="342900" indent="-342900">
              <a:buClr>
                <a:srgbClr val="93519B"/>
              </a:buClr>
              <a:buFont typeface="Wingdings" charset="2"/>
              <a:buChar char="Ø"/>
            </a:pPr>
            <a:r>
              <a:rPr lang="en-GB" dirty="0">
                <a:latin typeface="Myriad Pro" panose="020B0503030403020204" pitchFamily="34" charset="0"/>
              </a:rPr>
              <a:t>more adaptable to new situations, and open to other views, cultures, practices. </a:t>
            </a:r>
          </a:p>
          <a:p>
            <a:endParaRPr lang="en-GB" dirty="0"/>
          </a:p>
        </p:txBody>
      </p:sp>
      <p:sp>
        <p:nvSpPr>
          <p:cNvPr id="4" name="Slide Number Placeholder 3"/>
          <p:cNvSpPr>
            <a:spLocks noGrp="1"/>
          </p:cNvSpPr>
          <p:nvPr>
            <p:ph type="sldNum" sz="quarter" idx="5"/>
          </p:nvPr>
        </p:nvSpPr>
        <p:spPr/>
        <p:txBody>
          <a:bodyPr/>
          <a:lstStyle/>
          <a:p>
            <a:fld id="{A1E14E67-CAA2-4F7F-8E16-C486E54A30F7}" type="slidenum">
              <a:rPr lang="en-GB" smtClean="0"/>
              <a:t>4</a:t>
            </a:fld>
            <a:endParaRPr lang="en-GB"/>
          </a:p>
        </p:txBody>
      </p:sp>
    </p:spTree>
    <p:extLst>
      <p:ext uri="{BB962C8B-B14F-4D97-AF65-F5344CB8AC3E}">
        <p14:creationId xmlns:p14="http://schemas.microsoft.com/office/powerpoint/2010/main" val="278737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13" lvl="0" indent="-11113">
              <a:spcAft>
                <a:spcPts val="600"/>
              </a:spcAft>
            </a:pPr>
            <a:r>
              <a:rPr lang="en-GB" dirty="0">
                <a:latin typeface="Myriad Pro" panose="020B0503030403020204" pitchFamily="34" charset="0"/>
              </a:rPr>
              <a:t>Children participate in many different types of digital activities. In order to be as comprehensive as possible, the Council of Europe has subdivided these into </a:t>
            </a:r>
            <a:r>
              <a:rPr lang="en-GB" b="1" dirty="0">
                <a:solidFill>
                  <a:srgbClr val="93519B"/>
                </a:solidFill>
                <a:latin typeface="Myriad Pro" panose="020B0503030403020204" pitchFamily="34" charset="0"/>
              </a:rPr>
              <a:t>10 different areas (domains)</a:t>
            </a:r>
            <a:r>
              <a:rPr lang="en-GB" dirty="0">
                <a:solidFill>
                  <a:srgbClr val="93519B"/>
                </a:solidFill>
                <a:latin typeface="Myriad Pro" panose="020B0503030403020204" pitchFamily="34" charset="0"/>
              </a:rPr>
              <a:t>, </a:t>
            </a:r>
            <a:r>
              <a:rPr lang="en-GB" dirty="0">
                <a:latin typeface="Myriad Pro" panose="020B0503030403020204" pitchFamily="34" charset="0"/>
              </a:rPr>
              <a:t>that are broadly grouped into three clusters: </a:t>
            </a:r>
            <a:br>
              <a:rPr lang="en-GB" dirty="0">
                <a:latin typeface="Myriad Pro" panose="020B0503030403020204" pitchFamily="34" charset="0"/>
              </a:rPr>
            </a:br>
            <a:r>
              <a:rPr lang="en-GB" b="1" dirty="0">
                <a:latin typeface="Myriad Pro" panose="020B0503030403020204" pitchFamily="34" charset="0"/>
              </a:rPr>
              <a:t>Being Online</a:t>
            </a:r>
            <a:r>
              <a:rPr lang="en-GB" dirty="0">
                <a:latin typeface="Myriad Pro" panose="020B0503030403020204" pitchFamily="34" charset="0"/>
              </a:rPr>
              <a:t>, </a:t>
            </a:r>
            <a:r>
              <a:rPr lang="en-GB" b="1" dirty="0">
                <a:latin typeface="Myriad Pro" panose="020B0503030403020204" pitchFamily="34" charset="0"/>
              </a:rPr>
              <a:t>Well-being Online</a:t>
            </a:r>
            <a:r>
              <a:rPr lang="en-GB" dirty="0">
                <a:latin typeface="Myriad Pro" panose="020B0503030403020204" pitchFamily="34" charset="0"/>
              </a:rPr>
              <a:t>, </a:t>
            </a:r>
            <a:r>
              <a:rPr lang="en-GB" b="1" dirty="0">
                <a:latin typeface="Myriad Pro" panose="020B0503030403020204" pitchFamily="34" charset="0"/>
              </a:rPr>
              <a:t>Rights Online</a:t>
            </a:r>
            <a:r>
              <a:rPr lang="en-GB" dirty="0">
                <a:latin typeface="Myriad Pro" panose="020B0503030403020204" pitchFamily="34" charset="0"/>
              </a:rPr>
              <a:t>. </a:t>
            </a:r>
          </a:p>
          <a:p>
            <a:pPr marL="11113" lvl="0" indent="-11113">
              <a:spcAft>
                <a:spcPts val="600"/>
              </a:spcAft>
            </a:pPr>
            <a:r>
              <a:rPr lang="en-GB" dirty="0">
                <a:latin typeface="Myriad Pro" panose="020B0503030403020204" pitchFamily="34" charset="0"/>
              </a:rPr>
              <a:t>In this way, it supports parents and teachers as they strive to:</a:t>
            </a:r>
          </a:p>
          <a:p>
            <a:pPr marL="342900" lvl="0" indent="-342900">
              <a:spcBef>
                <a:spcPts val="600"/>
              </a:spcBef>
              <a:spcAft>
                <a:spcPts val="600"/>
              </a:spcAft>
              <a:buClr>
                <a:srgbClr val="93519B"/>
              </a:buClr>
              <a:buFont typeface="Wingdings" charset="2"/>
              <a:buChar char="Ø"/>
            </a:pPr>
            <a:r>
              <a:rPr lang="en-GB" dirty="0">
                <a:latin typeface="Myriad Pro" panose="020B0503030403020204" pitchFamily="34" charset="0"/>
              </a:rPr>
              <a:t>understand the things children need to learn step by step,</a:t>
            </a:r>
          </a:p>
          <a:p>
            <a:pPr marL="342900" lvl="0" indent="-342900">
              <a:spcBef>
                <a:spcPts val="600"/>
              </a:spcBef>
              <a:spcAft>
                <a:spcPts val="600"/>
              </a:spcAft>
              <a:buClr>
                <a:srgbClr val="93519B"/>
              </a:buClr>
              <a:buFont typeface="Wingdings" charset="2"/>
              <a:buChar char="Ø"/>
            </a:pPr>
            <a:r>
              <a:rPr lang="en-GB" dirty="0">
                <a:latin typeface="Myriad Pro" panose="020B0503030403020204" pitchFamily="34" charset="0"/>
              </a:rPr>
              <a:t>support their children as they venture into different domains,</a:t>
            </a:r>
          </a:p>
          <a:p>
            <a:pPr marL="342900" indent="-342900">
              <a:spcBef>
                <a:spcPts val="600"/>
              </a:spcBef>
              <a:spcAft>
                <a:spcPts val="600"/>
              </a:spcAft>
              <a:buClr>
                <a:srgbClr val="93519B"/>
              </a:buClr>
              <a:buFont typeface="Wingdings" charset="2"/>
              <a:buChar char="Ø"/>
            </a:pPr>
            <a:r>
              <a:rPr lang="en-GB" dirty="0">
                <a:latin typeface="Myriad Pro" panose="020B0503030403020204" pitchFamily="34" charset="0"/>
              </a:rPr>
              <a:t>find fun ways to guide their children on their path of learning, with an eye open </a:t>
            </a:r>
            <a:br>
              <a:rPr lang="en-GB" dirty="0">
                <a:latin typeface="Myriad Pro" panose="020B0503030403020204" pitchFamily="34" charset="0"/>
              </a:rPr>
            </a:br>
            <a:r>
              <a:rPr lang="en-GB" dirty="0">
                <a:latin typeface="Myriad Pro" panose="020B0503030403020204" pitchFamily="34" charset="0"/>
              </a:rPr>
              <a:t>for “trouble spots” that  may arise,</a:t>
            </a:r>
          </a:p>
          <a:p>
            <a:pPr marL="342900" lvl="0" indent="-342900">
              <a:spcBef>
                <a:spcPts val="600"/>
              </a:spcBef>
              <a:spcAft>
                <a:spcPts val="600"/>
              </a:spcAft>
              <a:buClr>
                <a:srgbClr val="93519B"/>
              </a:buClr>
              <a:buFont typeface="Wingdings" charset="2"/>
              <a:buChar char="Ø"/>
            </a:pPr>
            <a:r>
              <a:rPr lang="en-GB" dirty="0">
                <a:latin typeface="Myriad Pro" panose="020B0503030403020204" pitchFamily="34" charset="0"/>
              </a:rPr>
              <a:t>have an overview of the benefits and risks children may encounter in each domain,</a:t>
            </a:r>
          </a:p>
          <a:p>
            <a:pPr marL="342900" lvl="0" indent="-342900">
              <a:spcBef>
                <a:spcPts val="600"/>
              </a:spcBef>
              <a:spcAft>
                <a:spcPts val="600"/>
              </a:spcAft>
              <a:buClr>
                <a:srgbClr val="93519B"/>
              </a:buClr>
              <a:buFont typeface="Wingdings" charset="2"/>
              <a:buChar char="Ø"/>
            </a:pPr>
            <a:r>
              <a:rPr lang="en-GB" dirty="0">
                <a:latin typeface="Myriad Pro" panose="020B0503030403020204" pitchFamily="34" charset="0"/>
              </a:rPr>
              <a:t>understand and make more sense out of the very complex and fast-moving digital world we live in.</a:t>
            </a:r>
          </a:p>
          <a:p>
            <a:endParaRPr lang="en-GB" dirty="0"/>
          </a:p>
        </p:txBody>
      </p:sp>
      <p:sp>
        <p:nvSpPr>
          <p:cNvPr id="4" name="Slide Number Placeholder 3"/>
          <p:cNvSpPr>
            <a:spLocks noGrp="1"/>
          </p:cNvSpPr>
          <p:nvPr>
            <p:ph type="sldNum" sz="quarter" idx="5"/>
          </p:nvPr>
        </p:nvSpPr>
        <p:spPr/>
        <p:txBody>
          <a:bodyPr/>
          <a:lstStyle/>
          <a:p>
            <a:fld id="{A1E14E67-CAA2-4F7F-8E16-C486E54A30F7}" type="slidenum">
              <a:rPr lang="en-GB" smtClean="0"/>
              <a:t>6</a:t>
            </a:fld>
            <a:endParaRPr lang="en-GB"/>
          </a:p>
        </p:txBody>
      </p:sp>
    </p:spTree>
    <p:extLst>
      <p:ext uri="{BB962C8B-B14F-4D97-AF65-F5344CB8AC3E}">
        <p14:creationId xmlns:p14="http://schemas.microsoft.com/office/powerpoint/2010/main" val="394881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E14E67-CAA2-4F7F-8E16-C486E54A30F7}" type="slidenum">
              <a:rPr lang="en-GB" smtClean="0"/>
              <a:t>7</a:t>
            </a:fld>
            <a:endParaRPr lang="en-GB"/>
          </a:p>
        </p:txBody>
      </p:sp>
    </p:spTree>
    <p:extLst>
      <p:ext uri="{BB962C8B-B14F-4D97-AF65-F5344CB8AC3E}">
        <p14:creationId xmlns:p14="http://schemas.microsoft.com/office/powerpoint/2010/main" val="217882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base">
              <a:buClr>
                <a:srgbClr val="E94E1B"/>
              </a:buClr>
              <a:buFont typeface="Wingdings" panose="05000000000000000000" pitchFamily="2" charset="2"/>
              <a:buChar char="v"/>
            </a:pPr>
            <a:r>
              <a:rPr lang="en-GB" dirty="0">
                <a:latin typeface="Myriad Pro" panose="020B0503030403020204" pitchFamily="34" charset="0"/>
              </a:rPr>
              <a:t>Download or cut out a fake news item and get your children to draw up a list of all the ways you can see if something is probably fake. Explain that we are not all scientists or experts, and a lot of things found online are not always true.</a:t>
            </a:r>
          </a:p>
          <a:p>
            <a:pPr marL="342900" indent="-342900" fontAlgn="base">
              <a:buClr>
                <a:srgbClr val="E94E1B"/>
              </a:buClr>
              <a:buFont typeface="Wingdings" panose="05000000000000000000" pitchFamily="2" charset="2"/>
              <a:buChar char="v"/>
            </a:pPr>
            <a:r>
              <a:rPr lang="en-GB" dirty="0">
                <a:latin typeface="Myriad Pro" panose="020B0503030403020204" pitchFamily="34" charset="0"/>
              </a:rPr>
              <a:t>Choose a topic and look it up using 2 or 3 different search engines and discuss with your children how different the results are. </a:t>
            </a:r>
          </a:p>
          <a:p>
            <a:pPr marL="342900" indent="-342900" fontAlgn="base">
              <a:buClr>
                <a:srgbClr val="E94E1B"/>
              </a:buClr>
              <a:buFont typeface="Wingdings" panose="05000000000000000000" pitchFamily="2" charset="2"/>
              <a:buChar char="v"/>
            </a:pPr>
            <a:r>
              <a:rPr lang="en-GB" dirty="0">
                <a:latin typeface="Myriad Pro" panose="020B0503030403020204" pitchFamily="34" charset="0"/>
              </a:rPr>
              <a:t>Check the sources of the information together: are they from well-established organisations or renown scholars? Is the information up-to-date? Does it look like advertising?</a:t>
            </a:r>
          </a:p>
          <a:p>
            <a:pPr marL="342900" indent="-342900" fontAlgn="base">
              <a:buClr>
                <a:srgbClr val="E94E1B"/>
              </a:buClr>
              <a:buFont typeface="Wingdings" panose="05000000000000000000" pitchFamily="2" charset="2"/>
              <a:buChar char="v"/>
            </a:pPr>
            <a:r>
              <a:rPr lang="en-GB" dirty="0">
                <a:latin typeface="Myriad Pro" panose="020B0503030403020204" pitchFamily="34" charset="0"/>
              </a:rPr>
              <a:t>Use (online) ads for children’s clothes or food your children like, and discuss how words, images, music etc. are used to influence us in the ad. Why do we prefer one particular brand against others?</a:t>
            </a:r>
          </a:p>
          <a:p>
            <a:pPr marL="342900" indent="-342900" fontAlgn="base">
              <a:buClr>
                <a:srgbClr val="E94E1B"/>
              </a:buClr>
              <a:buFont typeface="Wingdings" panose="05000000000000000000" pitchFamily="2" charset="2"/>
              <a:buChar char="v"/>
            </a:pPr>
            <a:r>
              <a:rPr lang="en-GB" dirty="0">
                <a:latin typeface="Myriad Pro" panose="020B0503030403020204" pitchFamily="34" charset="0"/>
              </a:rPr>
              <a:t>Show your children how to refine their online search to get better results, for example, by placing precisely what you are looking for in quotes: “</a:t>
            </a:r>
            <a:r>
              <a:rPr lang="en-GB" i="1" dirty="0">
                <a:latin typeface="Myriad Pro" panose="020B0503030403020204" pitchFamily="34" charset="0"/>
              </a:rPr>
              <a:t>search phrase”.  </a:t>
            </a:r>
            <a:r>
              <a:rPr lang="en-GB" dirty="0">
                <a:latin typeface="Myriad Pro" panose="020B0503030403020204" pitchFamily="34" charset="0"/>
              </a:rPr>
              <a:t>That will help you limit the results to your exact query.</a:t>
            </a:r>
          </a:p>
          <a:p>
            <a:endParaRPr lang="en-GB" dirty="0"/>
          </a:p>
        </p:txBody>
      </p:sp>
      <p:sp>
        <p:nvSpPr>
          <p:cNvPr id="4" name="Slide Number Placeholder 3"/>
          <p:cNvSpPr>
            <a:spLocks noGrp="1"/>
          </p:cNvSpPr>
          <p:nvPr>
            <p:ph type="sldNum" sz="quarter" idx="5"/>
          </p:nvPr>
        </p:nvSpPr>
        <p:spPr/>
        <p:txBody>
          <a:bodyPr/>
          <a:lstStyle/>
          <a:p>
            <a:fld id="{A1E14E67-CAA2-4F7F-8E16-C486E54A30F7}" type="slidenum">
              <a:rPr lang="en-GB" smtClean="0"/>
              <a:t>8</a:t>
            </a:fld>
            <a:endParaRPr lang="en-GB"/>
          </a:p>
        </p:txBody>
      </p:sp>
    </p:spTree>
    <p:extLst>
      <p:ext uri="{BB962C8B-B14F-4D97-AF65-F5344CB8AC3E}">
        <p14:creationId xmlns:p14="http://schemas.microsoft.com/office/powerpoint/2010/main" val="106127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E14E67-CAA2-4F7F-8E16-C486E54A30F7}" type="slidenum">
              <a:rPr lang="en-GB" smtClean="0"/>
              <a:t>11</a:t>
            </a:fld>
            <a:endParaRPr lang="en-GB"/>
          </a:p>
        </p:txBody>
      </p:sp>
    </p:spTree>
    <p:extLst>
      <p:ext uri="{BB962C8B-B14F-4D97-AF65-F5344CB8AC3E}">
        <p14:creationId xmlns:p14="http://schemas.microsoft.com/office/powerpoint/2010/main" val="159284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531D-A5A2-D68C-7262-D9A05E71535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FR"/>
          </a:p>
        </p:txBody>
      </p:sp>
      <p:sp>
        <p:nvSpPr>
          <p:cNvPr id="3" name="Subtitle 2">
            <a:extLst>
              <a:ext uri="{FF2B5EF4-FFF2-40B4-BE49-F238E27FC236}">
                <a16:creationId xmlns:a16="http://schemas.microsoft.com/office/drawing/2014/main" id="{175B6D5E-D11C-D27D-0130-E74872390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
        <p:nvSpPr>
          <p:cNvPr id="4" name="Date Placeholder 3">
            <a:extLst>
              <a:ext uri="{FF2B5EF4-FFF2-40B4-BE49-F238E27FC236}">
                <a16:creationId xmlns:a16="http://schemas.microsoft.com/office/drawing/2014/main" id="{A8DBDA49-B9C5-2F38-0C89-6EA72EDE365B}"/>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5" name="Footer Placeholder 4">
            <a:extLst>
              <a:ext uri="{FF2B5EF4-FFF2-40B4-BE49-F238E27FC236}">
                <a16:creationId xmlns:a16="http://schemas.microsoft.com/office/drawing/2014/main" id="{34FC6A1D-F5A7-DED3-0FCF-80D57B9841B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D096B96-19CB-7EF9-88F6-5F1CFF85E897}"/>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69553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6B98-7B2C-51F1-E5A5-B5B2B1F32E6D}"/>
              </a:ext>
            </a:extLst>
          </p:cNvPr>
          <p:cNvSpPr>
            <a:spLocks noGrp="1"/>
          </p:cNvSpPr>
          <p:nvPr>
            <p:ph type="title"/>
          </p:nvPr>
        </p:nvSpPr>
        <p:spPr/>
        <p:txBody>
          <a:bodyPr/>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EE8AF3B1-09D5-8AC2-D168-672D6D91ED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FDCE0EF2-FEC1-26FB-EA35-2D07211B0123}"/>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5" name="Footer Placeholder 4">
            <a:extLst>
              <a:ext uri="{FF2B5EF4-FFF2-40B4-BE49-F238E27FC236}">
                <a16:creationId xmlns:a16="http://schemas.microsoft.com/office/drawing/2014/main" id="{61256D9C-A6A3-9B19-3433-16654B6CEA2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9273BA9-C30E-C916-4553-8C33A18D10DE}"/>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69793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37AFE-AE9D-AE2F-26CF-17AF52760A7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FR"/>
          </a:p>
        </p:txBody>
      </p:sp>
      <p:sp>
        <p:nvSpPr>
          <p:cNvPr id="3" name="Vertical Text Placeholder 2">
            <a:extLst>
              <a:ext uri="{FF2B5EF4-FFF2-40B4-BE49-F238E27FC236}">
                <a16:creationId xmlns:a16="http://schemas.microsoft.com/office/drawing/2014/main" id="{60B5B583-9A83-B18B-2A0C-95FF5CE76A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B02186A6-F4DC-5EBD-3067-63164A72492E}"/>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5" name="Footer Placeholder 4">
            <a:extLst>
              <a:ext uri="{FF2B5EF4-FFF2-40B4-BE49-F238E27FC236}">
                <a16:creationId xmlns:a16="http://schemas.microsoft.com/office/drawing/2014/main" id="{779378FC-AF04-A7AE-1598-5ABDBEA6725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0176B23-D7F3-CCDE-4D62-DC34194C3080}"/>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320675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5EAF-A8D6-DEB0-A427-1820C860091A}"/>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601D17BA-1327-9508-85A5-C5ED4E04DB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84E38664-4691-C987-921F-D3155667532E}"/>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5" name="Footer Placeholder 4">
            <a:extLst>
              <a:ext uri="{FF2B5EF4-FFF2-40B4-BE49-F238E27FC236}">
                <a16:creationId xmlns:a16="http://schemas.microsoft.com/office/drawing/2014/main" id="{140AB099-576E-60DE-F5EF-EC5B2BFF7FD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1CB495E-4280-DDF2-DCC2-701DEFB0FB65}"/>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378663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7518-EB11-0BBA-C4E3-006334CFA0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FR"/>
          </a:p>
        </p:txBody>
      </p:sp>
      <p:sp>
        <p:nvSpPr>
          <p:cNvPr id="3" name="Text Placeholder 2">
            <a:extLst>
              <a:ext uri="{FF2B5EF4-FFF2-40B4-BE49-F238E27FC236}">
                <a16:creationId xmlns:a16="http://schemas.microsoft.com/office/drawing/2014/main" id="{8D137F07-BF46-4F68-6423-033E722EF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EDA342-BC71-5A83-175D-C8902949AF59}"/>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5" name="Footer Placeholder 4">
            <a:extLst>
              <a:ext uri="{FF2B5EF4-FFF2-40B4-BE49-F238E27FC236}">
                <a16:creationId xmlns:a16="http://schemas.microsoft.com/office/drawing/2014/main" id="{85223107-0D9E-8CF8-7E27-6D29AAF9524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BA2E2A6-19F3-85CE-08B9-9AABDFBE8010}"/>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386518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BB97-79C2-18BB-60DC-FC5E7D584807}"/>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21FEA6A5-D248-B355-AEC2-0D22B521B4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278B4272-09CF-840F-48EB-EC870698A5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Date Placeholder 4">
            <a:extLst>
              <a:ext uri="{FF2B5EF4-FFF2-40B4-BE49-F238E27FC236}">
                <a16:creationId xmlns:a16="http://schemas.microsoft.com/office/drawing/2014/main" id="{0495A868-71E7-97B0-567F-D8E76E325958}"/>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6" name="Footer Placeholder 5">
            <a:extLst>
              <a:ext uri="{FF2B5EF4-FFF2-40B4-BE49-F238E27FC236}">
                <a16:creationId xmlns:a16="http://schemas.microsoft.com/office/drawing/2014/main" id="{7FD7E32F-66B7-74C9-A248-27B6735FCD7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4BFD26A-BDE1-CB29-CACF-DED2A293E358}"/>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292051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D0-152F-EBC6-2EFC-3ED768E3090E}"/>
              </a:ext>
            </a:extLst>
          </p:cNvPr>
          <p:cNvSpPr>
            <a:spLocks noGrp="1"/>
          </p:cNvSpPr>
          <p:nvPr>
            <p:ph type="title"/>
          </p:nvPr>
        </p:nvSpPr>
        <p:spPr>
          <a:xfrm>
            <a:off x="839788" y="365125"/>
            <a:ext cx="10515600" cy="1325563"/>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508A9DD6-AAE0-9E69-F95C-B55B764A2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0D4D89-6150-3747-AD75-307F979627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E0721EF4-1D0A-EA90-E76E-09254F8B7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50DF0D-3B80-8332-E220-E7A36B6F38A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7" name="Date Placeholder 6">
            <a:extLst>
              <a:ext uri="{FF2B5EF4-FFF2-40B4-BE49-F238E27FC236}">
                <a16:creationId xmlns:a16="http://schemas.microsoft.com/office/drawing/2014/main" id="{F7029A2F-EA60-2D9B-C1C7-5820F3AA9844}"/>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8" name="Footer Placeholder 7">
            <a:extLst>
              <a:ext uri="{FF2B5EF4-FFF2-40B4-BE49-F238E27FC236}">
                <a16:creationId xmlns:a16="http://schemas.microsoft.com/office/drawing/2014/main" id="{03E0EFA4-2C73-C40E-D31D-6DD3EF765C6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66AFE829-122C-2C35-3DAF-0D5E0D90A877}"/>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244240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339D-7854-3992-FD86-F13E3D526A2D}"/>
              </a:ext>
            </a:extLst>
          </p:cNvPr>
          <p:cNvSpPr>
            <a:spLocks noGrp="1"/>
          </p:cNvSpPr>
          <p:nvPr>
            <p:ph type="title"/>
          </p:nvPr>
        </p:nvSpPr>
        <p:spPr/>
        <p:txBody>
          <a:bodyPr/>
          <a:lstStyle/>
          <a:p>
            <a:r>
              <a:rPr lang="en-GB"/>
              <a:t>Click to edit Master title style</a:t>
            </a:r>
            <a:endParaRPr lang="fr-FR"/>
          </a:p>
        </p:txBody>
      </p:sp>
      <p:sp>
        <p:nvSpPr>
          <p:cNvPr id="3" name="Date Placeholder 2">
            <a:extLst>
              <a:ext uri="{FF2B5EF4-FFF2-40B4-BE49-F238E27FC236}">
                <a16:creationId xmlns:a16="http://schemas.microsoft.com/office/drawing/2014/main" id="{6E28CCED-1CFA-3C94-B992-4BC6E5C51CF6}"/>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4" name="Footer Placeholder 3">
            <a:extLst>
              <a:ext uri="{FF2B5EF4-FFF2-40B4-BE49-F238E27FC236}">
                <a16:creationId xmlns:a16="http://schemas.microsoft.com/office/drawing/2014/main" id="{EDD09B94-37D9-164B-6D40-2730BECDD80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383D00C-263E-3893-8D8F-17488B384E76}"/>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404835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4AAC0-252C-C369-C0F3-D4A156A1DFEB}"/>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3" name="Footer Placeholder 2">
            <a:extLst>
              <a:ext uri="{FF2B5EF4-FFF2-40B4-BE49-F238E27FC236}">
                <a16:creationId xmlns:a16="http://schemas.microsoft.com/office/drawing/2014/main" id="{6B2B0FA1-E564-F6CB-CB24-84677749705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1F6FF69-0D14-8FB4-5F2B-2815A5DE5300}"/>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322313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3E25-E188-66A7-3125-56217229B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2806C314-F118-1AD4-7498-0B6114DB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FF39EF19-7BDA-21E2-7125-0077E1BB9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731707-76A3-A6E4-428A-8EEA300DF7F9}"/>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6" name="Footer Placeholder 5">
            <a:extLst>
              <a:ext uri="{FF2B5EF4-FFF2-40B4-BE49-F238E27FC236}">
                <a16:creationId xmlns:a16="http://schemas.microsoft.com/office/drawing/2014/main" id="{5C4D549B-124F-2812-02BA-5302077F6E0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DC0BD11-93CB-7C05-B15B-1F996207AF1E}"/>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146610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F0B8-F228-8A95-FC52-F392260B55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79EB5190-3E2C-39B2-8340-C046E03F9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B602866-DCBD-00E4-7CE2-A63A11620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6ACC45-5954-B2AC-2A20-439F9C50A87F}"/>
              </a:ext>
            </a:extLst>
          </p:cNvPr>
          <p:cNvSpPr>
            <a:spLocks noGrp="1"/>
          </p:cNvSpPr>
          <p:nvPr>
            <p:ph type="dt" sz="half" idx="10"/>
          </p:nvPr>
        </p:nvSpPr>
        <p:spPr/>
        <p:txBody>
          <a:bodyPr/>
          <a:lstStyle/>
          <a:p>
            <a:fld id="{9B63E558-1FF8-FB48-B285-1E3BD263B2A4}" type="datetimeFigureOut">
              <a:rPr lang="fr-FR" smtClean="0"/>
              <a:t>05/11/2024</a:t>
            </a:fld>
            <a:endParaRPr lang="fr-FR"/>
          </a:p>
        </p:txBody>
      </p:sp>
      <p:sp>
        <p:nvSpPr>
          <p:cNvPr id="6" name="Footer Placeholder 5">
            <a:extLst>
              <a:ext uri="{FF2B5EF4-FFF2-40B4-BE49-F238E27FC236}">
                <a16:creationId xmlns:a16="http://schemas.microsoft.com/office/drawing/2014/main" id="{C9D7FC00-98E2-8A7B-0936-2BE02BDFF92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6DF13FF-A885-E41C-E25B-7D5C0CC04364}"/>
              </a:ext>
            </a:extLst>
          </p:cNvPr>
          <p:cNvSpPr>
            <a:spLocks noGrp="1"/>
          </p:cNvSpPr>
          <p:nvPr>
            <p:ph type="sldNum" sz="quarter" idx="12"/>
          </p:nvPr>
        </p:nvSpPr>
        <p:spPr/>
        <p:txBody>
          <a:bodyPr/>
          <a:lstStyle/>
          <a:p>
            <a:fld id="{38B525DC-4734-3843-9EC4-50FDF609462F}" type="slidenum">
              <a:rPr lang="fr-FR" smtClean="0"/>
              <a:t>‹#›</a:t>
            </a:fld>
            <a:endParaRPr lang="fr-FR"/>
          </a:p>
        </p:txBody>
      </p:sp>
    </p:spTree>
    <p:extLst>
      <p:ext uri="{BB962C8B-B14F-4D97-AF65-F5344CB8AC3E}">
        <p14:creationId xmlns:p14="http://schemas.microsoft.com/office/powerpoint/2010/main" val="26548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C7C03-2C0A-3C20-F488-DA16A3216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834F86CD-0782-23BC-894B-745794837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628FE223-AEF4-E528-3A8C-CD7ADBE00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3E558-1FF8-FB48-B285-1E3BD263B2A4}" type="datetimeFigureOut">
              <a:rPr lang="fr-FR" smtClean="0"/>
              <a:t>05/11/2024</a:t>
            </a:fld>
            <a:endParaRPr lang="fr-FR"/>
          </a:p>
        </p:txBody>
      </p:sp>
      <p:sp>
        <p:nvSpPr>
          <p:cNvPr id="5" name="Footer Placeholder 4">
            <a:extLst>
              <a:ext uri="{FF2B5EF4-FFF2-40B4-BE49-F238E27FC236}">
                <a16:creationId xmlns:a16="http://schemas.microsoft.com/office/drawing/2014/main" id="{F8F9C4C9-E24C-01A0-28EE-2161C4A6D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EC86BCE6-0463-EC41-31A3-4CD490EAD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525DC-4734-3843-9EC4-50FDF609462F}" type="slidenum">
              <a:rPr lang="fr-FR" smtClean="0"/>
              <a:t>‹#›</a:t>
            </a:fld>
            <a:endParaRPr lang="fr-FR"/>
          </a:p>
        </p:txBody>
      </p:sp>
    </p:spTree>
    <p:extLst>
      <p:ext uri="{BB962C8B-B14F-4D97-AF65-F5344CB8AC3E}">
        <p14:creationId xmlns:p14="http://schemas.microsoft.com/office/powerpoint/2010/main" val="3368186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5.sv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ight2act.net/" TargetMode="External"/><Relationship Id="rId2" Type="http://schemas.openxmlformats.org/officeDocument/2006/relationships/hyperlink" Target="https://www.coe.int/en/web/education/dce-for-educators"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ABF0B6-F9BA-CFEB-7258-396AA6202337}"/>
              </a:ext>
            </a:extLst>
          </p:cNvPr>
          <p:cNvSpPr>
            <a:spLocks noGrp="1"/>
          </p:cNvSpPr>
          <p:nvPr>
            <p:ph type="subTitle" idx="1"/>
          </p:nvPr>
        </p:nvSpPr>
        <p:spPr>
          <a:xfrm>
            <a:off x="251980" y="5698852"/>
            <a:ext cx="3174124" cy="1655762"/>
          </a:xfrm>
        </p:spPr>
        <p:txBody>
          <a:bodyPr>
            <a:normAutofit/>
          </a:bodyPr>
          <a:lstStyle/>
          <a:p>
            <a:r>
              <a:rPr lang="fr-FR" sz="2800" dirty="0"/>
              <a:t>Janice Richardson</a:t>
            </a:r>
          </a:p>
          <a:p>
            <a:r>
              <a:rPr lang="fr-FR" sz="2800" dirty="0"/>
              <a:t>6 </a:t>
            </a:r>
            <a:r>
              <a:rPr lang="fr-FR" sz="2800" dirty="0" err="1"/>
              <a:t>November</a:t>
            </a:r>
            <a:r>
              <a:rPr lang="fr-FR" sz="2800" dirty="0"/>
              <a:t> 2024</a:t>
            </a:r>
          </a:p>
        </p:txBody>
      </p:sp>
      <p:sp>
        <p:nvSpPr>
          <p:cNvPr id="4" name="Title 1">
            <a:extLst>
              <a:ext uri="{FF2B5EF4-FFF2-40B4-BE49-F238E27FC236}">
                <a16:creationId xmlns:a16="http://schemas.microsoft.com/office/drawing/2014/main" id="{2C6CB60D-C5C3-7BFE-B98F-2DE9724CC6B3}"/>
              </a:ext>
            </a:extLst>
          </p:cNvPr>
          <p:cNvSpPr txBox="1">
            <a:spLocks/>
          </p:cNvSpPr>
          <p:nvPr/>
        </p:nvSpPr>
        <p:spPr>
          <a:xfrm rot="21000636">
            <a:off x="234951" y="1808571"/>
            <a:ext cx="10464799" cy="718231"/>
          </a:xfrm>
          <a:prstGeom prst="rect">
            <a:avLst/>
          </a:prstGeom>
          <a:solidFill>
            <a:schemeClr val="bg1"/>
          </a:solid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4800" b="1" noProof="1">
                <a:ln w="0"/>
                <a:solidFill>
                  <a:srgbClr val="002060"/>
                </a:solidFill>
                <a:effectLst>
                  <a:innerShdw blurRad="63500" dist="50800">
                    <a:prstClr val="black">
                      <a:alpha val="50000"/>
                    </a:prstClr>
                  </a:innerShdw>
                </a:effectLst>
                <a:latin typeface="+mn-lt"/>
                <a:ea typeface="+mn-ea"/>
                <a:cs typeface="+mn-cs"/>
              </a:rPr>
              <a:t>Educating young digital citizens</a:t>
            </a:r>
          </a:p>
          <a:p>
            <a:r>
              <a:rPr lang="en-AU" sz="3600" b="1" i="1" noProof="1">
                <a:ln w="0"/>
                <a:solidFill>
                  <a:srgbClr val="002060"/>
                </a:solidFill>
                <a:effectLst>
                  <a:innerShdw blurRad="63500" dist="50800">
                    <a:prstClr val="black">
                      <a:alpha val="50000"/>
                    </a:prstClr>
                  </a:innerShdw>
                </a:effectLst>
                <a:latin typeface="+mn-lt"/>
                <a:ea typeface="+mn-ea"/>
                <a:cs typeface="+mn-cs"/>
              </a:rPr>
              <a:t>An opportunity and a challenge</a:t>
            </a:r>
            <a:endParaRPr lang="en-US" sz="3600" b="1" i="1" dirty="0">
              <a:ln w="0"/>
              <a:solidFill>
                <a:srgbClr val="002060"/>
              </a:solidFill>
              <a:effectLst>
                <a:innerShdw blurRad="63500" dist="50800">
                  <a:prstClr val="black">
                    <a:alpha val="50000"/>
                  </a:prstClr>
                </a:innerShdw>
              </a:effectLst>
              <a:latin typeface="+mn-lt"/>
              <a:ea typeface="+mn-ea"/>
              <a:cs typeface="+mn-cs"/>
            </a:endParaRPr>
          </a:p>
        </p:txBody>
      </p:sp>
      <p:pic>
        <p:nvPicPr>
          <p:cNvPr id="5" name="Picture 4">
            <a:extLst>
              <a:ext uri="{FF2B5EF4-FFF2-40B4-BE49-F238E27FC236}">
                <a16:creationId xmlns:a16="http://schemas.microsoft.com/office/drawing/2014/main" id="{E5BFD54A-F6EF-3FEE-4A5C-BF6F17E764E2}"/>
              </a:ext>
            </a:extLst>
          </p:cNvPr>
          <p:cNvPicPr>
            <a:picLocks noChangeAspect="1"/>
          </p:cNvPicPr>
          <p:nvPr/>
        </p:nvPicPr>
        <p:blipFill rotWithShape="1">
          <a:blip r:embed="rId2">
            <a:alphaModFix/>
          </a:blip>
          <a:srcRect t="5946"/>
          <a:stretch/>
        </p:blipFill>
        <p:spPr>
          <a:xfrm>
            <a:off x="7204672" y="2128344"/>
            <a:ext cx="4735348" cy="4729655"/>
          </a:xfrm>
          <a:prstGeom prst="rect">
            <a:avLst/>
          </a:prstGeom>
        </p:spPr>
      </p:pic>
    </p:spTree>
    <p:extLst>
      <p:ext uri="{BB962C8B-B14F-4D97-AF65-F5344CB8AC3E}">
        <p14:creationId xmlns:p14="http://schemas.microsoft.com/office/powerpoint/2010/main" val="251463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387AB9-9C49-C9E1-7CEE-DC8B24DF51B2}"/>
              </a:ext>
            </a:extLst>
          </p:cNvPr>
          <p:cNvPicPr>
            <a:picLocks noChangeAspect="1"/>
          </p:cNvPicPr>
          <p:nvPr/>
        </p:nvPicPr>
        <p:blipFill>
          <a:blip r:embed="rId2">
            <a:alphaModFix amt="27000"/>
          </a:blip>
          <a:stretch>
            <a:fillRect/>
          </a:stretch>
        </p:blipFill>
        <p:spPr>
          <a:xfrm>
            <a:off x="2383002" y="149556"/>
            <a:ext cx="3265494" cy="4704693"/>
          </a:xfrm>
          <a:prstGeom prst="rect">
            <a:avLst/>
          </a:prstGeom>
        </p:spPr>
      </p:pic>
      <p:pic>
        <p:nvPicPr>
          <p:cNvPr id="7" name="Picture 6">
            <a:extLst>
              <a:ext uri="{FF2B5EF4-FFF2-40B4-BE49-F238E27FC236}">
                <a16:creationId xmlns:a16="http://schemas.microsoft.com/office/drawing/2014/main" id="{F7A0C742-7450-5252-C8C7-723B91A68B6E}"/>
              </a:ext>
            </a:extLst>
          </p:cNvPr>
          <p:cNvPicPr>
            <a:picLocks noChangeAspect="1"/>
          </p:cNvPicPr>
          <p:nvPr/>
        </p:nvPicPr>
        <p:blipFill>
          <a:blip r:embed="rId3">
            <a:alphaModFix amt="36000"/>
          </a:blip>
          <a:stretch>
            <a:fillRect/>
          </a:stretch>
        </p:blipFill>
        <p:spPr>
          <a:xfrm>
            <a:off x="9182100" y="197945"/>
            <a:ext cx="3009900" cy="6146800"/>
          </a:xfrm>
          <a:prstGeom prst="rect">
            <a:avLst/>
          </a:prstGeom>
        </p:spPr>
      </p:pic>
      <p:sp>
        <p:nvSpPr>
          <p:cNvPr id="5" name="AutoShape 2">
            <a:extLst>
              <a:ext uri="{FF2B5EF4-FFF2-40B4-BE49-F238E27FC236}">
                <a16:creationId xmlns:a16="http://schemas.microsoft.com/office/drawing/2014/main" id="{269D4534-3926-7AA7-092A-DA70A61A4DA2}"/>
              </a:ext>
            </a:extLst>
          </p:cNvPr>
          <p:cNvSpPr>
            <a:spLocks noChangeAspect="1" noChangeArrowheads="1"/>
          </p:cNvSpPr>
          <p:nvPr/>
        </p:nvSpPr>
        <p:spPr bwMode="auto">
          <a:xfrm>
            <a:off x="73025" y="-930275"/>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TextBox 5">
            <a:extLst>
              <a:ext uri="{FF2B5EF4-FFF2-40B4-BE49-F238E27FC236}">
                <a16:creationId xmlns:a16="http://schemas.microsoft.com/office/drawing/2014/main" id="{56F5AB91-CD0C-5B60-B5BF-B2FBCAB46D09}"/>
              </a:ext>
            </a:extLst>
          </p:cNvPr>
          <p:cNvSpPr txBox="1"/>
          <p:nvPr/>
        </p:nvSpPr>
        <p:spPr>
          <a:xfrm>
            <a:off x="6540360" y="3977628"/>
            <a:ext cx="5651640" cy="2708434"/>
          </a:xfrm>
          <a:prstGeom prst="rect">
            <a:avLst/>
          </a:prstGeom>
          <a:noFill/>
          <a:ln>
            <a:solidFill>
              <a:schemeClr val="accent1"/>
            </a:solidFill>
          </a:ln>
        </p:spPr>
        <p:txBody>
          <a:bodyPr wrap="square" rtlCol="0">
            <a:spAutoFit/>
          </a:bodyPr>
          <a:lstStyle/>
          <a:p>
            <a:pPr fontAlgn="base">
              <a:spcAft>
                <a:spcPts val="600"/>
              </a:spcAft>
              <a:buClr>
                <a:srgbClr val="E94E1B"/>
              </a:buClr>
            </a:pPr>
            <a:r>
              <a:rPr lang="en-GB" sz="2000" b="1" dirty="0">
                <a:latin typeface="Myriad Pro" panose="020B0503030403020204" pitchFamily="34" charset="0"/>
              </a:rPr>
              <a:t>LEAFLETS FOR TEACHERS / PARENTS</a:t>
            </a:r>
          </a:p>
          <a:p>
            <a:pPr fontAlgn="base">
              <a:spcAft>
                <a:spcPts val="600"/>
              </a:spcAft>
              <a:buClr>
                <a:srgbClr val="E94E1B"/>
              </a:buClr>
            </a:pPr>
            <a:r>
              <a:rPr lang="en-GB" sz="2000" dirty="0">
                <a:latin typeface="Myriad Pro" panose="020B0503030403020204" pitchFamily="34" charset="0"/>
              </a:rPr>
              <a:t>Back to school</a:t>
            </a:r>
          </a:p>
          <a:p>
            <a:pPr fontAlgn="base">
              <a:spcAft>
                <a:spcPts val="600"/>
              </a:spcAft>
              <a:buClr>
                <a:srgbClr val="E94E1B"/>
              </a:buClr>
            </a:pPr>
            <a:r>
              <a:rPr lang="en-GB" sz="2000" dirty="0">
                <a:latin typeface="Myriad Pro" panose="020B0503030403020204" pitchFamily="34" charset="0"/>
              </a:rPr>
              <a:t>Eliminating bullying and exclusion </a:t>
            </a:r>
          </a:p>
          <a:p>
            <a:pPr fontAlgn="base">
              <a:spcAft>
                <a:spcPts val="600"/>
              </a:spcAft>
              <a:buClr>
                <a:srgbClr val="E94E1B"/>
              </a:buClr>
            </a:pPr>
            <a:r>
              <a:rPr lang="en-GB" sz="2000" dirty="0">
                <a:latin typeface="Myriad Pro" panose="020B0503030403020204" pitchFamily="34" charset="0"/>
              </a:rPr>
              <a:t>Understand rights &amp; responsibilities </a:t>
            </a:r>
          </a:p>
          <a:p>
            <a:pPr fontAlgn="base">
              <a:spcAft>
                <a:spcPts val="600"/>
              </a:spcAft>
              <a:buClr>
                <a:srgbClr val="E94E1B"/>
              </a:buClr>
            </a:pPr>
            <a:r>
              <a:rPr lang="en-GB" sz="2000" dirty="0">
                <a:latin typeface="Myriad Pro" panose="020B0503030403020204" pitchFamily="34" charset="0"/>
              </a:rPr>
              <a:t>A New Year has begun – being active citizens</a:t>
            </a:r>
          </a:p>
          <a:p>
            <a:pPr fontAlgn="base">
              <a:spcAft>
                <a:spcPts val="600"/>
              </a:spcAft>
              <a:buClr>
                <a:srgbClr val="E94E1B"/>
              </a:buClr>
            </a:pPr>
            <a:r>
              <a:rPr lang="en-GB" sz="2000" dirty="0">
                <a:latin typeface="Myriad Pro" panose="020B0503030403020204" pitchFamily="34" charset="0"/>
              </a:rPr>
              <a:t>Protecting privacy, personal data</a:t>
            </a:r>
          </a:p>
          <a:p>
            <a:pPr fontAlgn="base">
              <a:spcAft>
                <a:spcPts val="600"/>
              </a:spcAft>
              <a:buClr>
                <a:srgbClr val="E94E1B"/>
              </a:buClr>
            </a:pPr>
            <a:r>
              <a:rPr lang="en-GB" sz="2000" dirty="0">
                <a:latin typeface="Myriad Pro" panose="020B0503030403020204" pitchFamily="34" charset="0"/>
              </a:rPr>
              <a:t>Holiday time – constructive activities for citizens</a:t>
            </a:r>
          </a:p>
        </p:txBody>
      </p:sp>
      <p:pic>
        <p:nvPicPr>
          <p:cNvPr id="8" name="Picture 7">
            <a:extLst>
              <a:ext uri="{FF2B5EF4-FFF2-40B4-BE49-F238E27FC236}">
                <a16:creationId xmlns:a16="http://schemas.microsoft.com/office/drawing/2014/main" id="{5F0E65F6-5CA6-5B0C-E128-BB30887A1031}"/>
              </a:ext>
            </a:extLst>
          </p:cNvPr>
          <p:cNvPicPr>
            <a:picLocks noChangeAspect="1"/>
          </p:cNvPicPr>
          <p:nvPr/>
        </p:nvPicPr>
        <p:blipFill>
          <a:blip r:embed="rId4"/>
          <a:stretch>
            <a:fillRect/>
          </a:stretch>
        </p:blipFill>
        <p:spPr>
          <a:xfrm>
            <a:off x="11463721" y="3786352"/>
            <a:ext cx="584200" cy="609600"/>
          </a:xfrm>
          <a:prstGeom prst="rect">
            <a:avLst/>
          </a:prstGeom>
        </p:spPr>
      </p:pic>
      <p:sp>
        <p:nvSpPr>
          <p:cNvPr id="9" name="TextBox 8">
            <a:extLst>
              <a:ext uri="{FF2B5EF4-FFF2-40B4-BE49-F238E27FC236}">
                <a16:creationId xmlns:a16="http://schemas.microsoft.com/office/drawing/2014/main" id="{8A8123A0-3EBA-7AA7-819D-41796F1373E5}"/>
              </a:ext>
            </a:extLst>
          </p:cNvPr>
          <p:cNvSpPr txBox="1"/>
          <p:nvPr/>
        </p:nvSpPr>
        <p:spPr>
          <a:xfrm>
            <a:off x="73025" y="197945"/>
            <a:ext cx="4140480" cy="1938992"/>
          </a:xfrm>
          <a:prstGeom prst="rect">
            <a:avLst/>
          </a:prstGeom>
          <a:noFill/>
          <a:ln>
            <a:solidFill>
              <a:schemeClr val="accent1"/>
            </a:solidFill>
          </a:ln>
        </p:spPr>
        <p:txBody>
          <a:bodyPr wrap="square" rtlCol="0">
            <a:spAutoFit/>
          </a:bodyPr>
          <a:lstStyle/>
          <a:p>
            <a:pPr fontAlgn="base">
              <a:spcAft>
                <a:spcPts val="600"/>
              </a:spcAft>
              <a:buClr>
                <a:srgbClr val="E94E1B"/>
              </a:buClr>
            </a:pPr>
            <a:r>
              <a:rPr lang="en-GB" sz="2000" b="1" dirty="0">
                <a:latin typeface="Myriad Pro" panose="020B0503030403020204" pitchFamily="34" charset="0"/>
              </a:rPr>
              <a:t>BOOKLETS </a:t>
            </a:r>
          </a:p>
          <a:p>
            <a:pPr fontAlgn="base">
              <a:spcAft>
                <a:spcPts val="600"/>
              </a:spcAft>
              <a:buClr>
                <a:srgbClr val="E94E1B"/>
              </a:buClr>
            </a:pPr>
            <a:r>
              <a:rPr lang="en-GB" sz="2000" dirty="0">
                <a:latin typeface="Myriad Pro" panose="020B0503030403020204" pitchFamily="34" charset="0"/>
              </a:rPr>
              <a:t>DCE Handbook</a:t>
            </a:r>
          </a:p>
          <a:p>
            <a:pPr fontAlgn="base">
              <a:spcAft>
                <a:spcPts val="600"/>
              </a:spcAft>
              <a:buClr>
                <a:srgbClr val="E94E1B"/>
              </a:buClr>
            </a:pPr>
            <a:r>
              <a:rPr lang="en-GB" sz="2000" dirty="0">
                <a:latin typeface="Myriad Pro" panose="020B0503030403020204" pitchFamily="34" charset="0"/>
              </a:rPr>
              <a:t>DCE Trainers’ Pack</a:t>
            </a:r>
          </a:p>
          <a:p>
            <a:pPr fontAlgn="base">
              <a:spcAft>
                <a:spcPts val="600"/>
              </a:spcAft>
              <a:buClr>
                <a:srgbClr val="E94E1B"/>
              </a:buClr>
            </a:pPr>
            <a:r>
              <a:rPr lang="en-GB" sz="2000" dirty="0">
                <a:latin typeface="Myriad Pro" panose="020B0503030403020204" pitchFamily="34" charset="0"/>
              </a:rPr>
              <a:t>Educating for a video game culture</a:t>
            </a:r>
          </a:p>
          <a:p>
            <a:pPr fontAlgn="base">
              <a:spcAft>
                <a:spcPts val="600"/>
              </a:spcAft>
              <a:buClr>
                <a:srgbClr val="E94E1B"/>
              </a:buClr>
            </a:pPr>
            <a:r>
              <a:rPr lang="en-GB" sz="2000" dirty="0">
                <a:latin typeface="Myriad Pro" panose="020B0503030403020204" pitchFamily="34" charset="0"/>
              </a:rPr>
              <a:t>Easy steps for teachers / parents</a:t>
            </a:r>
          </a:p>
        </p:txBody>
      </p:sp>
      <p:pic>
        <p:nvPicPr>
          <p:cNvPr id="10" name="Picture 9">
            <a:extLst>
              <a:ext uri="{FF2B5EF4-FFF2-40B4-BE49-F238E27FC236}">
                <a16:creationId xmlns:a16="http://schemas.microsoft.com/office/drawing/2014/main" id="{BFB15D39-0C93-0482-9E08-963D3CE51498}"/>
              </a:ext>
            </a:extLst>
          </p:cNvPr>
          <p:cNvPicPr>
            <a:picLocks noChangeAspect="1"/>
          </p:cNvPicPr>
          <p:nvPr/>
        </p:nvPicPr>
        <p:blipFill>
          <a:blip r:embed="rId5"/>
          <a:stretch>
            <a:fillRect/>
          </a:stretch>
        </p:blipFill>
        <p:spPr>
          <a:xfrm>
            <a:off x="2383002" y="562911"/>
            <a:ext cx="520700" cy="533400"/>
          </a:xfrm>
          <a:prstGeom prst="rect">
            <a:avLst/>
          </a:prstGeom>
        </p:spPr>
      </p:pic>
      <p:pic>
        <p:nvPicPr>
          <p:cNvPr id="12" name="Picture 11">
            <a:extLst>
              <a:ext uri="{FF2B5EF4-FFF2-40B4-BE49-F238E27FC236}">
                <a16:creationId xmlns:a16="http://schemas.microsoft.com/office/drawing/2014/main" id="{46774AB9-122D-5539-399E-997F669402D2}"/>
              </a:ext>
            </a:extLst>
          </p:cNvPr>
          <p:cNvPicPr>
            <a:picLocks noChangeAspect="1"/>
          </p:cNvPicPr>
          <p:nvPr/>
        </p:nvPicPr>
        <p:blipFill>
          <a:blip r:embed="rId6"/>
          <a:stretch>
            <a:fillRect/>
          </a:stretch>
        </p:blipFill>
        <p:spPr>
          <a:xfrm>
            <a:off x="479425" y="3161696"/>
            <a:ext cx="4016631" cy="2212866"/>
          </a:xfrm>
          <a:prstGeom prst="rect">
            <a:avLst/>
          </a:prstGeom>
        </p:spPr>
      </p:pic>
      <p:sp>
        <p:nvSpPr>
          <p:cNvPr id="14" name="TextBox 13">
            <a:extLst>
              <a:ext uri="{FF2B5EF4-FFF2-40B4-BE49-F238E27FC236}">
                <a16:creationId xmlns:a16="http://schemas.microsoft.com/office/drawing/2014/main" id="{E0BDB521-1791-4179-389F-A534D2A05523}"/>
              </a:ext>
            </a:extLst>
          </p:cNvPr>
          <p:cNvSpPr txBox="1"/>
          <p:nvPr/>
        </p:nvSpPr>
        <p:spPr>
          <a:xfrm>
            <a:off x="254983" y="5219215"/>
            <a:ext cx="5263225" cy="1554272"/>
          </a:xfrm>
          <a:prstGeom prst="rect">
            <a:avLst/>
          </a:prstGeom>
          <a:noFill/>
          <a:ln>
            <a:solidFill>
              <a:schemeClr val="accent1"/>
            </a:solidFill>
          </a:ln>
        </p:spPr>
        <p:txBody>
          <a:bodyPr wrap="square" rtlCol="0">
            <a:spAutoFit/>
          </a:bodyPr>
          <a:lstStyle/>
          <a:p>
            <a:pPr fontAlgn="base">
              <a:spcAft>
                <a:spcPts val="600"/>
              </a:spcAft>
              <a:buClr>
                <a:srgbClr val="E94E1B"/>
              </a:buClr>
            </a:pPr>
            <a:r>
              <a:rPr lang="en-GB" sz="2000" b="1" dirty="0">
                <a:latin typeface="Myriad Pro" panose="020B0503030403020204" pitchFamily="34" charset="0"/>
              </a:rPr>
              <a:t>THE DIGI-NAUTS – children aged 4-9 </a:t>
            </a:r>
          </a:p>
          <a:p>
            <a:pPr fontAlgn="base">
              <a:spcAft>
                <a:spcPts val="600"/>
              </a:spcAft>
              <a:buClr>
                <a:srgbClr val="E94E1B"/>
              </a:buClr>
            </a:pPr>
            <a:r>
              <a:rPr lang="en-GB" sz="2000" dirty="0">
                <a:latin typeface="Myriad Pro" panose="020B0503030403020204" pitchFamily="34" charset="0"/>
              </a:rPr>
              <a:t>3 videos (Inclusion, Well-being, Consumers </a:t>
            </a:r>
          </a:p>
          <a:p>
            <a:pPr fontAlgn="base">
              <a:spcAft>
                <a:spcPts val="600"/>
              </a:spcAft>
              <a:buClr>
                <a:srgbClr val="E94E1B"/>
              </a:buClr>
            </a:pPr>
            <a:r>
              <a:rPr lang="en-GB" sz="2000" dirty="0">
                <a:latin typeface="Myriad Pro" panose="020B0503030403020204" pitchFamily="34" charset="0"/>
              </a:rPr>
              <a:t>Children’s Activity Books</a:t>
            </a:r>
          </a:p>
          <a:p>
            <a:pPr fontAlgn="base">
              <a:spcAft>
                <a:spcPts val="600"/>
              </a:spcAft>
              <a:buClr>
                <a:srgbClr val="E94E1B"/>
              </a:buClr>
            </a:pPr>
            <a:r>
              <a:rPr lang="en-GB" sz="2000" dirty="0">
                <a:latin typeface="Myriad Pro" panose="020B0503030403020204" pitchFamily="34" charset="0"/>
              </a:rPr>
              <a:t>Teachers Guide</a:t>
            </a:r>
          </a:p>
        </p:txBody>
      </p:sp>
      <p:sp>
        <p:nvSpPr>
          <p:cNvPr id="15" name="TextBox 14">
            <a:extLst>
              <a:ext uri="{FF2B5EF4-FFF2-40B4-BE49-F238E27FC236}">
                <a16:creationId xmlns:a16="http://schemas.microsoft.com/office/drawing/2014/main" id="{DCF43CF3-E8BE-73F3-B405-0C0D05A25DE4}"/>
              </a:ext>
            </a:extLst>
          </p:cNvPr>
          <p:cNvSpPr txBox="1"/>
          <p:nvPr/>
        </p:nvSpPr>
        <p:spPr>
          <a:xfrm>
            <a:off x="5822902" y="541184"/>
            <a:ext cx="3388303" cy="2708434"/>
          </a:xfrm>
          <a:prstGeom prst="rect">
            <a:avLst/>
          </a:prstGeom>
          <a:noFill/>
          <a:ln>
            <a:solidFill>
              <a:schemeClr val="accent1"/>
            </a:solidFill>
          </a:ln>
        </p:spPr>
        <p:txBody>
          <a:bodyPr wrap="square" rtlCol="0">
            <a:spAutoFit/>
          </a:bodyPr>
          <a:lstStyle/>
          <a:p>
            <a:pPr fontAlgn="base">
              <a:spcAft>
                <a:spcPts val="600"/>
              </a:spcAft>
              <a:buClr>
                <a:srgbClr val="E94E1B"/>
              </a:buClr>
            </a:pPr>
            <a:r>
              <a:rPr lang="en-GB" sz="2000" b="1" dirty="0">
                <a:latin typeface="Myriad Pro" panose="020B0503030403020204" pitchFamily="34" charset="0"/>
              </a:rPr>
              <a:t>ONLINE COURSES </a:t>
            </a:r>
          </a:p>
          <a:p>
            <a:pPr fontAlgn="base">
              <a:spcAft>
                <a:spcPts val="600"/>
              </a:spcAft>
              <a:buClr>
                <a:srgbClr val="E94E1B"/>
              </a:buClr>
            </a:pPr>
            <a:r>
              <a:rPr lang="en-GB" sz="2000" dirty="0">
                <a:latin typeface="Myriad Pro" panose="020B0503030403020204" pitchFamily="34" charset="0"/>
              </a:rPr>
              <a:t>What is DCE ?</a:t>
            </a:r>
          </a:p>
          <a:p>
            <a:pPr fontAlgn="base">
              <a:spcAft>
                <a:spcPts val="600"/>
              </a:spcAft>
              <a:buClr>
                <a:srgbClr val="E94E1B"/>
              </a:buClr>
            </a:pPr>
            <a:r>
              <a:rPr lang="en-GB" sz="2000" dirty="0">
                <a:latin typeface="Myriad Pro" panose="020B0503030403020204" pitchFamily="34" charset="0"/>
              </a:rPr>
              <a:t>DCE &amp; Cyberbullying</a:t>
            </a:r>
          </a:p>
          <a:p>
            <a:pPr fontAlgn="base">
              <a:spcAft>
                <a:spcPts val="600"/>
              </a:spcAft>
              <a:buClr>
                <a:srgbClr val="E94E1B"/>
              </a:buClr>
            </a:pPr>
            <a:r>
              <a:rPr lang="en-GB" sz="2000" dirty="0">
                <a:latin typeface="Myriad Pro" panose="020B0503030403020204" pitchFamily="34" charset="0"/>
              </a:rPr>
              <a:t>DCE &amp; Disinformation</a:t>
            </a:r>
          </a:p>
          <a:p>
            <a:pPr fontAlgn="base">
              <a:spcAft>
                <a:spcPts val="600"/>
              </a:spcAft>
              <a:buClr>
                <a:srgbClr val="E94E1B"/>
              </a:buClr>
            </a:pPr>
            <a:r>
              <a:rPr lang="en-GB" sz="2000" dirty="0">
                <a:latin typeface="Myriad Pro" panose="020B0503030403020204" pitchFamily="34" charset="0"/>
              </a:rPr>
              <a:t>Access &amp; Inclusion</a:t>
            </a:r>
          </a:p>
          <a:p>
            <a:pPr fontAlgn="base">
              <a:spcAft>
                <a:spcPts val="600"/>
              </a:spcAft>
              <a:buClr>
                <a:srgbClr val="E94E1B"/>
              </a:buClr>
            </a:pPr>
            <a:r>
              <a:rPr lang="en-GB" sz="2000" dirty="0">
                <a:latin typeface="Myriad Pro" panose="020B0503030403020204" pitchFamily="34" charset="0"/>
              </a:rPr>
              <a:t>Controversial issues online</a:t>
            </a:r>
          </a:p>
          <a:p>
            <a:pPr fontAlgn="base">
              <a:spcAft>
                <a:spcPts val="600"/>
              </a:spcAft>
              <a:buClr>
                <a:srgbClr val="E94E1B"/>
              </a:buClr>
            </a:pPr>
            <a:r>
              <a:rPr lang="en-GB" sz="2000" dirty="0">
                <a:latin typeface="Myriad Pro" panose="020B0503030403020204" pitchFamily="34" charset="0"/>
              </a:rPr>
              <a:t>DCE &amp; Hate speech online</a:t>
            </a:r>
          </a:p>
        </p:txBody>
      </p:sp>
    </p:spTree>
    <p:extLst>
      <p:ext uri="{BB962C8B-B14F-4D97-AF65-F5344CB8AC3E}">
        <p14:creationId xmlns:p14="http://schemas.microsoft.com/office/powerpoint/2010/main" val="36644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905" y="1431618"/>
            <a:ext cx="11202164" cy="4811574"/>
          </a:xfrm>
          <a:prstGeom prst="rect">
            <a:avLst/>
          </a:prstGeom>
          <a:noFill/>
        </p:spPr>
        <p:txBody>
          <a:bodyPr wrap="square" rtlCol="0">
            <a:spAutoFit/>
          </a:bodyPr>
          <a:lstStyle/>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Help children learn to be respectful, responsible, ethical, empathetic, </a:t>
            </a:r>
            <a:br>
              <a:rPr lang="en-GB" sz="2400" dirty="0">
                <a:latin typeface="Myriad Pro" panose="020B0503030403020204" pitchFamily="34" charset="0"/>
              </a:rPr>
            </a:br>
            <a:r>
              <a:rPr lang="en-GB" sz="2400" dirty="0">
                <a:latin typeface="Myriad Pro" panose="020B0503030403020204" pitchFamily="34" charset="0"/>
              </a:rPr>
              <a:t>and open to the world</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Foster trust, resilience and well-being online and offline</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Boost creativity, improve skills, develop talents.</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Empower children to become critical thinkers</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Create a healthy balance between online and offline activities.</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Develop awareness of how digital technology shapes our life &amp; our future.</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Show how to protect our rights and respect our responsibilities </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Highlight the value of privacy &amp; the importance of protecting personal data</a:t>
            </a:r>
          </a:p>
          <a:p>
            <a:pPr marL="285750" indent="-285750" fontAlgn="base">
              <a:spcAft>
                <a:spcPts val="1000"/>
              </a:spcAft>
              <a:buClr>
                <a:srgbClr val="93519B"/>
              </a:buClr>
              <a:buFont typeface="Wingdings" panose="05000000000000000000" pitchFamily="2" charset="2"/>
              <a:buChar char="ü"/>
            </a:pPr>
            <a:r>
              <a:rPr lang="en-GB" sz="2400" dirty="0">
                <a:latin typeface="Myriad Pro" panose="020B0503030403020204" pitchFamily="34" charset="0"/>
              </a:rPr>
              <a:t>Guide citizens to become ethical, responsible consumers.</a:t>
            </a:r>
          </a:p>
        </p:txBody>
      </p:sp>
      <p:sp>
        <p:nvSpPr>
          <p:cNvPr id="2" name="Rectangle 1">
            <a:extLst>
              <a:ext uri="{FF2B5EF4-FFF2-40B4-BE49-F238E27FC236}">
                <a16:creationId xmlns:a16="http://schemas.microsoft.com/office/drawing/2014/main" id="{7F83CB20-78C4-FF16-4622-AF86AF0E4393}"/>
              </a:ext>
            </a:extLst>
          </p:cNvPr>
          <p:cNvSpPr/>
          <p:nvPr/>
        </p:nvSpPr>
        <p:spPr>
          <a:xfrm>
            <a:off x="1524000" y="1"/>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   In conclusion, digital citizenship education aims to…</a:t>
            </a:r>
            <a:endParaRPr lang="en-GB" sz="2600" b="1" dirty="0">
              <a:latin typeface="Myriad Pro" panose="020B0503030403020204" pitchFamily="34" charset="0"/>
              <a:ea typeface="Tahoma" pitchFamily="34" charset="0"/>
              <a:cs typeface="Tahoma" pitchFamily="34" charset="0"/>
            </a:endParaRPr>
          </a:p>
        </p:txBody>
      </p:sp>
      <p:pic>
        <p:nvPicPr>
          <p:cNvPr id="4" name="Graphic 3" descr="Laptop with phone and calculator">
            <a:extLst>
              <a:ext uri="{FF2B5EF4-FFF2-40B4-BE49-F238E27FC236}">
                <a16:creationId xmlns:a16="http://schemas.microsoft.com/office/drawing/2014/main" id="{51644CCF-DDA6-6F2C-99D0-6FAD5F6DC3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4069" y="194804"/>
            <a:ext cx="1800000" cy="1800000"/>
          </a:xfrm>
          <a:prstGeom prst="rect">
            <a:avLst/>
          </a:prstGeom>
        </p:spPr>
      </p:pic>
      <p:pic>
        <p:nvPicPr>
          <p:cNvPr id="7" name="Graphic 6" descr="A lightbulb">
            <a:extLst>
              <a:ext uri="{FF2B5EF4-FFF2-40B4-BE49-F238E27FC236}">
                <a16:creationId xmlns:a16="http://schemas.microsoft.com/office/drawing/2014/main" id="{EE5843D5-FB6D-64A4-868D-1931BADA60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07173" y="2299047"/>
            <a:ext cx="1260000" cy="1260000"/>
          </a:xfrm>
          <a:prstGeom prst="rect">
            <a:avLst/>
          </a:prstGeom>
        </p:spPr>
      </p:pic>
      <p:pic>
        <p:nvPicPr>
          <p:cNvPr id="9" name="Graphic 8" descr="Two speech bubbles">
            <a:extLst>
              <a:ext uri="{FF2B5EF4-FFF2-40B4-BE49-F238E27FC236}">
                <a16:creationId xmlns:a16="http://schemas.microsoft.com/office/drawing/2014/main" id="{08E25E46-3251-F284-6A8D-EC9CE9E7B0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0095" y="4101771"/>
            <a:ext cx="2160000" cy="2160000"/>
          </a:xfrm>
          <a:prstGeom prst="rect">
            <a:avLst/>
          </a:prstGeom>
        </p:spPr>
      </p:pic>
      <p:pic>
        <p:nvPicPr>
          <p:cNvPr id="11" name="Graphic 10" descr="Shopping cart with solid fill">
            <a:extLst>
              <a:ext uri="{FF2B5EF4-FFF2-40B4-BE49-F238E27FC236}">
                <a16:creationId xmlns:a16="http://schemas.microsoft.com/office/drawing/2014/main" id="{6AC00ABA-0149-ECBA-53DC-ECB142FD4F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63421" y="5644389"/>
            <a:ext cx="914400" cy="914400"/>
          </a:xfrm>
          <a:prstGeom prst="rect">
            <a:avLst/>
          </a:prstGeom>
        </p:spPr>
      </p:pic>
      <p:pic>
        <p:nvPicPr>
          <p:cNvPr id="13" name="Graphic 12" descr="Heart with pulse with solid fill">
            <a:extLst>
              <a:ext uri="{FF2B5EF4-FFF2-40B4-BE49-F238E27FC236}">
                <a16:creationId xmlns:a16="http://schemas.microsoft.com/office/drawing/2014/main" id="{11EA6E41-0AB5-3A65-4F87-5E49A7AE6E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12345" y="3205950"/>
            <a:ext cx="914400" cy="914400"/>
          </a:xfrm>
          <a:prstGeom prst="rect">
            <a:avLst/>
          </a:prstGeom>
        </p:spPr>
      </p:pic>
      <p:pic>
        <p:nvPicPr>
          <p:cNvPr id="6" name="Picture 2">
            <a:extLst>
              <a:ext uri="{FF2B5EF4-FFF2-40B4-BE49-F238E27FC236}">
                <a16:creationId xmlns:a16="http://schemas.microsoft.com/office/drawing/2014/main" id="{900BF444-7BB2-FD05-713C-483294553E4B}"/>
              </a:ext>
            </a:extLst>
          </p:cNvPr>
          <p:cNvPicPr>
            <a:picLocks noChangeAspect="1" noChangeArrowheads="1"/>
          </p:cNvPicPr>
          <p:nvPr/>
        </p:nvPicPr>
        <p:blipFill>
          <a:blip r:embed="rId13"/>
          <a:srcRect l="65000" t="71111" r="24375" b="12222"/>
          <a:stretch>
            <a:fillRect/>
          </a:stretch>
        </p:blipFill>
        <p:spPr bwMode="auto">
          <a:xfrm>
            <a:off x="11384069" y="6112245"/>
            <a:ext cx="819754" cy="7233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 calcmode="lin" valueType="num">
                                      <p:cBhvr additive="base">
                                        <p:cTn id="6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1783C-2DC5-5F35-128D-6881B8E44F4C}"/>
              </a:ext>
            </a:extLst>
          </p:cNvPr>
          <p:cNvPicPr>
            <a:picLocks noChangeAspect="1"/>
          </p:cNvPicPr>
          <p:nvPr/>
        </p:nvPicPr>
        <p:blipFill>
          <a:blip r:embed="rId2"/>
          <a:stretch>
            <a:fillRect/>
          </a:stretch>
        </p:blipFill>
        <p:spPr>
          <a:xfrm>
            <a:off x="3453972" y="326306"/>
            <a:ext cx="4270022" cy="6038225"/>
          </a:xfrm>
          <a:prstGeom prst="rect">
            <a:avLst/>
          </a:prstGeom>
        </p:spPr>
      </p:pic>
      <p:sp>
        <p:nvSpPr>
          <p:cNvPr id="3" name="TextBox 2">
            <a:extLst>
              <a:ext uri="{FF2B5EF4-FFF2-40B4-BE49-F238E27FC236}">
                <a16:creationId xmlns:a16="http://schemas.microsoft.com/office/drawing/2014/main" id="{1A274564-185B-6C7A-AFED-8934D8952AB0}"/>
              </a:ext>
            </a:extLst>
          </p:cNvPr>
          <p:cNvSpPr txBox="1"/>
          <p:nvPr/>
        </p:nvSpPr>
        <p:spPr>
          <a:xfrm>
            <a:off x="157763" y="4881100"/>
            <a:ext cx="5263225" cy="1785104"/>
          </a:xfrm>
          <a:prstGeom prst="rect">
            <a:avLst/>
          </a:prstGeom>
          <a:noFill/>
          <a:ln>
            <a:solidFill>
              <a:schemeClr val="accent1"/>
            </a:solidFill>
          </a:ln>
        </p:spPr>
        <p:txBody>
          <a:bodyPr wrap="square" rtlCol="0">
            <a:spAutoFit/>
          </a:bodyPr>
          <a:lstStyle/>
          <a:p>
            <a:pPr fontAlgn="base">
              <a:spcAft>
                <a:spcPts val="600"/>
              </a:spcAft>
              <a:buClr>
                <a:srgbClr val="E94E1B"/>
              </a:buClr>
            </a:pPr>
            <a:r>
              <a:rPr lang="en-GB" sz="2000" b="1" dirty="0">
                <a:latin typeface="Myriad Pro" panose="020B0503030403020204" pitchFamily="34" charset="0"/>
              </a:rPr>
              <a:t>50%-70% OF PARENTS USE TECH WITH THEIR CHILDREN to </a:t>
            </a:r>
            <a:r>
              <a:rPr lang="en-GB" sz="2000" dirty="0">
                <a:latin typeface="Myriad Pro" panose="020B0503030403020204" pitchFamily="34" charset="0"/>
              </a:rPr>
              <a:t>watch videos, communicate with family, do homework.</a:t>
            </a:r>
          </a:p>
          <a:p>
            <a:pPr fontAlgn="base">
              <a:spcAft>
                <a:spcPts val="600"/>
              </a:spcAft>
              <a:buClr>
                <a:srgbClr val="E94E1B"/>
              </a:buClr>
            </a:pPr>
            <a:r>
              <a:rPr lang="en-GB" sz="2000" b="1" dirty="0">
                <a:latin typeface="Myriad Pro" panose="020B0503030403020204" pitchFamily="34" charset="0"/>
              </a:rPr>
              <a:t>1 in 10 </a:t>
            </a:r>
            <a:r>
              <a:rPr lang="en-GB" sz="2000" dirty="0">
                <a:latin typeface="Myriad Pro" panose="020B0503030403020204" pitchFamily="34" charset="0"/>
              </a:rPr>
              <a:t>create content with their children</a:t>
            </a:r>
          </a:p>
          <a:p>
            <a:pPr fontAlgn="base">
              <a:spcAft>
                <a:spcPts val="600"/>
              </a:spcAft>
              <a:buClr>
                <a:srgbClr val="E94E1B"/>
              </a:buClr>
            </a:pPr>
            <a:r>
              <a:rPr lang="en-GB" sz="2000" b="1" dirty="0">
                <a:latin typeface="Myriad Pro" panose="020B0503030403020204" pitchFamily="34" charset="0"/>
              </a:rPr>
              <a:t>1 in 5</a:t>
            </a:r>
            <a:r>
              <a:rPr lang="en-GB" sz="2000" dirty="0">
                <a:latin typeface="Myriad Pro" panose="020B0503030403020204" pitchFamily="34" charset="0"/>
              </a:rPr>
              <a:t> show them how to use social networks</a:t>
            </a:r>
          </a:p>
        </p:txBody>
      </p:sp>
      <p:sp>
        <p:nvSpPr>
          <p:cNvPr id="4" name="Oval 3">
            <a:extLst>
              <a:ext uri="{FF2B5EF4-FFF2-40B4-BE49-F238E27FC236}">
                <a16:creationId xmlns:a16="http://schemas.microsoft.com/office/drawing/2014/main" id="{87DBC4E7-5A50-BAB8-997F-A7A91D17BE67}"/>
              </a:ext>
            </a:extLst>
          </p:cNvPr>
          <p:cNvSpPr/>
          <p:nvPr/>
        </p:nvSpPr>
        <p:spPr>
          <a:xfrm rot="21241873">
            <a:off x="68369" y="504494"/>
            <a:ext cx="3505200" cy="1497725"/>
          </a:xfrm>
          <a:prstGeom prst="ellipse">
            <a:avLst/>
          </a:prstGeom>
          <a:solidFill>
            <a:srgbClr val="FEE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Only</a:t>
            </a:r>
            <a:r>
              <a:rPr lang="fr-FR" sz="2400" b="1" dirty="0">
                <a:solidFill>
                  <a:schemeClr val="tx1"/>
                </a:solidFill>
              </a:rPr>
              <a:t> 1 in 3 </a:t>
            </a:r>
            <a:r>
              <a:rPr lang="fr-FR" sz="2400" dirty="0">
                <a:solidFill>
                  <a:schemeClr val="tx1"/>
                </a:solidFill>
              </a:rPr>
              <a:t>parents </a:t>
            </a:r>
            <a:r>
              <a:rPr lang="fr-FR" sz="2400" dirty="0" err="1">
                <a:solidFill>
                  <a:schemeClr val="tx1"/>
                </a:solidFill>
              </a:rPr>
              <a:t>say</a:t>
            </a:r>
            <a:r>
              <a:rPr lang="fr-FR" sz="2400" dirty="0">
                <a:solidFill>
                  <a:schemeClr val="tx1"/>
                </a:solidFill>
              </a:rPr>
              <a:t> </a:t>
            </a:r>
            <a:r>
              <a:rPr lang="fr-FR" sz="2400" dirty="0" err="1">
                <a:solidFill>
                  <a:schemeClr val="tx1"/>
                </a:solidFill>
              </a:rPr>
              <a:t>they</a:t>
            </a:r>
            <a:r>
              <a:rPr lang="fr-FR" sz="2400" dirty="0">
                <a:solidFill>
                  <a:schemeClr val="tx1"/>
                </a:solidFill>
              </a:rPr>
              <a:t> </a:t>
            </a:r>
            <a:r>
              <a:rPr lang="fr-FR" sz="2400" dirty="0" err="1">
                <a:solidFill>
                  <a:schemeClr val="tx1"/>
                </a:solidFill>
              </a:rPr>
              <a:t>understand</a:t>
            </a:r>
            <a:r>
              <a:rPr lang="fr-FR" sz="2400" dirty="0">
                <a:solidFill>
                  <a:schemeClr val="tx1"/>
                </a:solidFill>
              </a:rPr>
              <a:t> digital </a:t>
            </a:r>
            <a:r>
              <a:rPr lang="fr-FR" sz="2400" dirty="0" err="1">
                <a:solidFill>
                  <a:schemeClr val="tx1"/>
                </a:solidFill>
              </a:rPr>
              <a:t>citizenship</a:t>
            </a:r>
            <a:endParaRPr lang="fr-FR" sz="2400" dirty="0">
              <a:solidFill>
                <a:schemeClr val="tx1"/>
              </a:solidFill>
            </a:endParaRPr>
          </a:p>
        </p:txBody>
      </p:sp>
      <p:sp>
        <p:nvSpPr>
          <p:cNvPr id="5" name="Oval 4">
            <a:extLst>
              <a:ext uri="{FF2B5EF4-FFF2-40B4-BE49-F238E27FC236}">
                <a16:creationId xmlns:a16="http://schemas.microsoft.com/office/drawing/2014/main" id="{57481E51-2513-69A1-58C4-0374C8CC191F}"/>
              </a:ext>
            </a:extLst>
          </p:cNvPr>
          <p:cNvSpPr/>
          <p:nvPr/>
        </p:nvSpPr>
        <p:spPr>
          <a:xfrm rot="21241873">
            <a:off x="86076" y="2610337"/>
            <a:ext cx="4002485" cy="1864208"/>
          </a:xfrm>
          <a:prstGeom prst="ellipse">
            <a:avLst/>
          </a:prstGeom>
          <a:solidFill>
            <a:srgbClr val="EDF0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Less</a:t>
            </a:r>
            <a:r>
              <a:rPr lang="fr-FR" sz="2400" b="1" dirty="0">
                <a:solidFill>
                  <a:schemeClr val="tx1"/>
                </a:solidFill>
              </a:rPr>
              <a:t> </a:t>
            </a:r>
            <a:r>
              <a:rPr lang="fr-FR" sz="2400" b="1" dirty="0" err="1">
                <a:solidFill>
                  <a:schemeClr val="tx1"/>
                </a:solidFill>
              </a:rPr>
              <a:t>than</a:t>
            </a:r>
            <a:r>
              <a:rPr lang="fr-FR" sz="2400" b="1" dirty="0">
                <a:solidFill>
                  <a:schemeClr val="tx1"/>
                </a:solidFill>
              </a:rPr>
              <a:t> 40% </a:t>
            </a:r>
            <a:r>
              <a:rPr lang="fr-FR" sz="2400" dirty="0">
                <a:solidFill>
                  <a:schemeClr val="tx1"/>
                </a:solidFill>
              </a:rPr>
              <a:t>talk to </a:t>
            </a:r>
            <a:r>
              <a:rPr lang="fr-FR" sz="2400" dirty="0" err="1">
                <a:solidFill>
                  <a:schemeClr val="tx1"/>
                </a:solidFill>
              </a:rPr>
              <a:t>their</a:t>
            </a:r>
            <a:r>
              <a:rPr lang="fr-FR" sz="2400" dirty="0">
                <a:solidFill>
                  <a:schemeClr val="tx1"/>
                </a:solidFill>
              </a:rPr>
              <a:t> </a:t>
            </a:r>
            <a:r>
              <a:rPr lang="fr-FR" sz="2400" dirty="0" err="1">
                <a:solidFill>
                  <a:schemeClr val="tx1"/>
                </a:solidFill>
              </a:rPr>
              <a:t>children</a:t>
            </a:r>
            <a:r>
              <a:rPr lang="fr-FR" sz="2400" dirty="0">
                <a:solidFill>
                  <a:schemeClr val="tx1"/>
                </a:solidFill>
              </a:rPr>
              <a:t> about </a:t>
            </a:r>
            <a:r>
              <a:rPr lang="fr-FR" sz="2400" dirty="0" err="1">
                <a:solidFill>
                  <a:schemeClr val="tx1"/>
                </a:solidFill>
              </a:rPr>
              <a:t>behaving</a:t>
            </a:r>
            <a:r>
              <a:rPr lang="fr-FR" sz="2400" dirty="0">
                <a:solidFill>
                  <a:schemeClr val="tx1"/>
                </a:solidFill>
              </a:rPr>
              <a:t> </a:t>
            </a:r>
            <a:r>
              <a:rPr lang="fr-FR" sz="2400" dirty="0" err="1">
                <a:solidFill>
                  <a:schemeClr val="tx1"/>
                </a:solidFill>
              </a:rPr>
              <a:t>respectfully</a:t>
            </a:r>
            <a:r>
              <a:rPr lang="fr-FR" sz="2400" dirty="0">
                <a:solidFill>
                  <a:schemeClr val="tx1"/>
                </a:solidFill>
              </a:rPr>
              <a:t> &amp; </a:t>
            </a:r>
            <a:r>
              <a:rPr lang="fr-FR" sz="2400" dirty="0" err="1">
                <a:solidFill>
                  <a:schemeClr val="tx1"/>
                </a:solidFill>
              </a:rPr>
              <a:t>kindly</a:t>
            </a:r>
            <a:r>
              <a:rPr lang="fr-FR" sz="2400" dirty="0">
                <a:solidFill>
                  <a:schemeClr val="tx1"/>
                </a:solidFill>
              </a:rPr>
              <a:t> online</a:t>
            </a:r>
          </a:p>
        </p:txBody>
      </p:sp>
      <p:sp>
        <p:nvSpPr>
          <p:cNvPr id="6" name="Oval 5">
            <a:extLst>
              <a:ext uri="{FF2B5EF4-FFF2-40B4-BE49-F238E27FC236}">
                <a16:creationId xmlns:a16="http://schemas.microsoft.com/office/drawing/2014/main" id="{1427C9D7-31EA-28EB-DF8C-7B9831CBC5D7}"/>
              </a:ext>
            </a:extLst>
          </p:cNvPr>
          <p:cNvSpPr/>
          <p:nvPr/>
        </p:nvSpPr>
        <p:spPr>
          <a:xfrm rot="617658">
            <a:off x="7988890" y="655927"/>
            <a:ext cx="4036892" cy="1497725"/>
          </a:xfrm>
          <a:prstGeom prst="ellipse">
            <a:avLst/>
          </a:prstGeom>
          <a:solidFill>
            <a:srgbClr val="E7F4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Less</a:t>
            </a:r>
            <a:r>
              <a:rPr lang="fr-FR" sz="2400" b="1" dirty="0">
                <a:solidFill>
                  <a:schemeClr val="tx1"/>
                </a:solidFill>
              </a:rPr>
              <a:t> </a:t>
            </a:r>
            <a:r>
              <a:rPr lang="fr-FR" sz="2400" b="1" dirty="0" err="1">
                <a:solidFill>
                  <a:schemeClr val="tx1"/>
                </a:solidFill>
              </a:rPr>
              <a:t>than</a:t>
            </a:r>
            <a:r>
              <a:rPr lang="fr-FR" sz="2400" b="1" dirty="0">
                <a:solidFill>
                  <a:schemeClr val="tx1"/>
                </a:solidFill>
              </a:rPr>
              <a:t> 50% of parents</a:t>
            </a:r>
            <a:r>
              <a:rPr lang="fr-FR" sz="2400" dirty="0">
                <a:solidFill>
                  <a:schemeClr val="tx1"/>
                </a:solidFill>
              </a:rPr>
              <a:t> </a:t>
            </a:r>
            <a:r>
              <a:rPr lang="fr-FR" sz="2400" dirty="0" err="1">
                <a:solidFill>
                  <a:schemeClr val="tx1"/>
                </a:solidFill>
              </a:rPr>
              <a:t>say</a:t>
            </a:r>
            <a:r>
              <a:rPr lang="fr-FR" sz="2400" dirty="0">
                <a:solidFill>
                  <a:schemeClr val="tx1"/>
                </a:solidFill>
              </a:rPr>
              <a:t> </a:t>
            </a:r>
            <a:r>
              <a:rPr lang="fr-FR" sz="2400" dirty="0" err="1">
                <a:solidFill>
                  <a:schemeClr val="tx1"/>
                </a:solidFill>
              </a:rPr>
              <a:t>they</a:t>
            </a:r>
            <a:r>
              <a:rPr lang="fr-FR" sz="2400" dirty="0">
                <a:solidFill>
                  <a:schemeClr val="tx1"/>
                </a:solidFill>
              </a:rPr>
              <a:t> know </a:t>
            </a:r>
            <a:r>
              <a:rPr lang="fr-FR" sz="2400" dirty="0" err="1">
                <a:solidFill>
                  <a:schemeClr val="tx1"/>
                </a:solidFill>
              </a:rPr>
              <a:t>their</a:t>
            </a:r>
            <a:r>
              <a:rPr lang="fr-FR" sz="2400" dirty="0">
                <a:solidFill>
                  <a:schemeClr val="tx1"/>
                </a:solidFill>
              </a:rPr>
              <a:t> </a:t>
            </a:r>
            <a:r>
              <a:rPr lang="fr-FR" sz="2400" dirty="0" err="1">
                <a:solidFill>
                  <a:schemeClr val="tx1"/>
                </a:solidFill>
              </a:rPr>
              <a:t>children’s</a:t>
            </a:r>
            <a:r>
              <a:rPr lang="fr-FR" sz="2400" dirty="0">
                <a:solidFill>
                  <a:schemeClr val="tx1"/>
                </a:solidFill>
              </a:rPr>
              <a:t> online </a:t>
            </a:r>
            <a:r>
              <a:rPr lang="fr-FR" sz="2400" dirty="0" err="1">
                <a:solidFill>
                  <a:schemeClr val="tx1"/>
                </a:solidFill>
              </a:rPr>
              <a:t>friends</a:t>
            </a:r>
            <a:endParaRPr lang="fr-FR" sz="2400" dirty="0">
              <a:solidFill>
                <a:schemeClr val="tx1"/>
              </a:solidFill>
            </a:endParaRPr>
          </a:p>
        </p:txBody>
      </p:sp>
      <p:sp>
        <p:nvSpPr>
          <p:cNvPr id="7" name="Oval 6">
            <a:extLst>
              <a:ext uri="{FF2B5EF4-FFF2-40B4-BE49-F238E27FC236}">
                <a16:creationId xmlns:a16="http://schemas.microsoft.com/office/drawing/2014/main" id="{D84083C7-CB2C-A1DA-2636-142D267234DD}"/>
              </a:ext>
            </a:extLst>
          </p:cNvPr>
          <p:cNvSpPr/>
          <p:nvPr/>
        </p:nvSpPr>
        <p:spPr>
          <a:xfrm rot="617658">
            <a:off x="7830493" y="2580552"/>
            <a:ext cx="3239724" cy="1497725"/>
          </a:xfrm>
          <a:prstGeom prst="ellipse">
            <a:avLst/>
          </a:prstGeom>
          <a:solidFill>
            <a:srgbClr val="FEE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75% of parents</a:t>
            </a:r>
            <a:r>
              <a:rPr lang="fr-FR" sz="2400" dirty="0">
                <a:solidFill>
                  <a:schemeClr val="tx1"/>
                </a:solidFill>
              </a:rPr>
              <a:t> talk to </a:t>
            </a:r>
            <a:r>
              <a:rPr lang="fr-FR" sz="2400" dirty="0" err="1">
                <a:solidFill>
                  <a:schemeClr val="tx1"/>
                </a:solidFill>
              </a:rPr>
              <a:t>their</a:t>
            </a:r>
            <a:r>
              <a:rPr lang="fr-FR" sz="2400" dirty="0">
                <a:solidFill>
                  <a:schemeClr val="tx1"/>
                </a:solidFill>
              </a:rPr>
              <a:t> </a:t>
            </a:r>
            <a:r>
              <a:rPr lang="fr-FR" sz="2400" dirty="0" err="1">
                <a:solidFill>
                  <a:schemeClr val="tx1"/>
                </a:solidFill>
              </a:rPr>
              <a:t>children</a:t>
            </a:r>
            <a:r>
              <a:rPr lang="fr-FR" sz="2400" dirty="0">
                <a:solidFill>
                  <a:schemeClr val="tx1"/>
                </a:solidFill>
              </a:rPr>
              <a:t> about </a:t>
            </a:r>
            <a:r>
              <a:rPr lang="fr-FR" sz="2400" dirty="0" err="1">
                <a:solidFill>
                  <a:schemeClr val="tx1"/>
                </a:solidFill>
              </a:rPr>
              <a:t>bullying</a:t>
            </a:r>
            <a:endParaRPr lang="fr-FR" sz="2400" dirty="0">
              <a:solidFill>
                <a:schemeClr val="tx1"/>
              </a:solidFill>
            </a:endParaRPr>
          </a:p>
        </p:txBody>
      </p:sp>
      <p:sp>
        <p:nvSpPr>
          <p:cNvPr id="8" name="Oval 7">
            <a:extLst>
              <a:ext uri="{FF2B5EF4-FFF2-40B4-BE49-F238E27FC236}">
                <a16:creationId xmlns:a16="http://schemas.microsoft.com/office/drawing/2014/main" id="{1685F1E8-B134-BB00-FB60-DE1D69D10724}"/>
              </a:ext>
            </a:extLst>
          </p:cNvPr>
          <p:cNvSpPr/>
          <p:nvPr/>
        </p:nvSpPr>
        <p:spPr>
          <a:xfrm rot="21365895">
            <a:off x="7576441" y="4560250"/>
            <a:ext cx="4473242" cy="1637812"/>
          </a:xfrm>
          <a:prstGeom prst="ellipse">
            <a:avLst/>
          </a:prstGeom>
          <a:solidFill>
            <a:srgbClr val="E7F4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err="1">
                <a:solidFill>
                  <a:schemeClr val="tx1"/>
                </a:solidFill>
              </a:rPr>
              <a:t>Almost</a:t>
            </a:r>
            <a:r>
              <a:rPr lang="fr-FR" sz="2400" b="1" dirty="0">
                <a:solidFill>
                  <a:schemeClr val="tx1"/>
                </a:solidFill>
              </a:rPr>
              <a:t> 50% </a:t>
            </a:r>
            <a:r>
              <a:rPr lang="fr-FR" sz="2400" b="1" dirty="0" err="1">
                <a:solidFill>
                  <a:schemeClr val="tx1"/>
                </a:solidFill>
              </a:rPr>
              <a:t>want</a:t>
            </a:r>
            <a:r>
              <a:rPr lang="fr-FR" sz="2400" b="1" dirty="0">
                <a:solidFill>
                  <a:schemeClr val="tx1"/>
                </a:solidFill>
              </a:rPr>
              <a:t> DCE </a:t>
            </a:r>
            <a:r>
              <a:rPr lang="fr-FR" sz="2400" b="1" dirty="0" err="1">
                <a:solidFill>
                  <a:schemeClr val="tx1"/>
                </a:solidFill>
              </a:rPr>
              <a:t>activities</a:t>
            </a:r>
            <a:r>
              <a:rPr lang="fr-FR" sz="2400" b="1" dirty="0">
                <a:solidFill>
                  <a:schemeClr val="tx1"/>
                </a:solidFill>
              </a:rPr>
              <a:t> </a:t>
            </a:r>
            <a:r>
              <a:rPr lang="fr-FR" sz="2400" dirty="0" err="1">
                <a:solidFill>
                  <a:schemeClr val="tx1"/>
                </a:solidFill>
              </a:rPr>
              <a:t>that</a:t>
            </a:r>
            <a:r>
              <a:rPr lang="fr-FR" sz="2400" dirty="0">
                <a:solidFill>
                  <a:schemeClr val="tx1"/>
                </a:solidFill>
              </a:rPr>
              <a:t> </a:t>
            </a:r>
            <a:r>
              <a:rPr lang="fr-FR" sz="2400" dirty="0" err="1">
                <a:solidFill>
                  <a:schemeClr val="tx1"/>
                </a:solidFill>
              </a:rPr>
              <a:t>they</a:t>
            </a:r>
            <a:r>
              <a:rPr lang="fr-FR" sz="2400" dirty="0">
                <a:solidFill>
                  <a:schemeClr val="tx1"/>
                </a:solidFill>
              </a:rPr>
              <a:t> can do </a:t>
            </a:r>
            <a:r>
              <a:rPr lang="fr-FR" sz="2400" dirty="0" err="1">
                <a:solidFill>
                  <a:schemeClr val="tx1"/>
                </a:solidFill>
              </a:rPr>
              <a:t>with</a:t>
            </a:r>
            <a:r>
              <a:rPr lang="fr-FR" sz="2400" dirty="0">
                <a:solidFill>
                  <a:schemeClr val="tx1"/>
                </a:solidFill>
              </a:rPr>
              <a:t> </a:t>
            </a:r>
            <a:r>
              <a:rPr lang="fr-FR" sz="2400" dirty="0" err="1">
                <a:solidFill>
                  <a:schemeClr val="tx1"/>
                </a:solidFill>
              </a:rPr>
              <a:t>their</a:t>
            </a:r>
            <a:r>
              <a:rPr lang="fr-FR" sz="2400" dirty="0">
                <a:solidFill>
                  <a:schemeClr val="tx1"/>
                </a:solidFill>
              </a:rPr>
              <a:t> </a:t>
            </a:r>
            <a:r>
              <a:rPr lang="fr-FR" sz="2400" dirty="0" err="1">
                <a:solidFill>
                  <a:schemeClr val="tx1"/>
                </a:solidFill>
              </a:rPr>
              <a:t>children</a:t>
            </a:r>
            <a:r>
              <a:rPr lang="fr-FR" sz="2400" dirty="0">
                <a:solidFill>
                  <a:schemeClr val="tx1"/>
                </a:solidFill>
              </a:rPr>
              <a:t> at home</a:t>
            </a:r>
          </a:p>
        </p:txBody>
      </p:sp>
    </p:spTree>
    <p:extLst>
      <p:ext uri="{BB962C8B-B14F-4D97-AF65-F5344CB8AC3E}">
        <p14:creationId xmlns:p14="http://schemas.microsoft.com/office/powerpoint/2010/main" val="36230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75AF5-4D24-9A46-BC31-1E6222F5C7C2}"/>
              </a:ext>
            </a:extLst>
          </p:cNvPr>
          <p:cNvSpPr>
            <a:spLocks noGrp="1"/>
          </p:cNvSpPr>
          <p:nvPr>
            <p:ph idx="1"/>
          </p:nvPr>
        </p:nvSpPr>
        <p:spPr>
          <a:xfrm>
            <a:off x="758687" y="447261"/>
            <a:ext cx="10515600" cy="5670067"/>
          </a:xfrm>
        </p:spPr>
        <p:txBody>
          <a:bodyPr/>
          <a:lstStyle/>
          <a:p>
            <a:pPr marL="0" indent="0" algn="ctr">
              <a:buNone/>
            </a:pPr>
            <a:endParaRPr lang="en-GB" sz="2000" dirty="0"/>
          </a:p>
          <a:p>
            <a:pPr marL="0" indent="0" algn="ctr">
              <a:buNone/>
            </a:pPr>
            <a:endParaRPr lang="en-GB" sz="2000" dirty="0"/>
          </a:p>
          <a:p>
            <a:pPr marL="0" indent="0" algn="ctr">
              <a:buNone/>
            </a:pPr>
            <a:r>
              <a:rPr lang="fr-FR" sz="4000" b="1" dirty="0" err="1">
                <a:solidFill>
                  <a:schemeClr val="accent1">
                    <a:lumMod val="75000"/>
                  </a:schemeClr>
                </a:solidFill>
                <a:effectLst>
                  <a:outerShdw blurRad="38100" dist="38100" dir="2700000" algn="tl">
                    <a:srgbClr val="000000">
                      <a:alpha val="43137"/>
                    </a:srgbClr>
                  </a:outerShdw>
                </a:effectLst>
              </a:rPr>
              <a:t>Thank</a:t>
            </a:r>
            <a:r>
              <a:rPr lang="fr-FR" sz="4000" b="1" dirty="0">
                <a:solidFill>
                  <a:schemeClr val="accent1">
                    <a:lumMod val="75000"/>
                  </a:schemeClr>
                </a:solidFill>
                <a:effectLst>
                  <a:outerShdw blurRad="38100" dist="38100" dir="2700000" algn="tl">
                    <a:srgbClr val="000000">
                      <a:alpha val="43137"/>
                    </a:srgbClr>
                  </a:outerShdw>
                </a:effectLst>
              </a:rPr>
              <a:t> </a:t>
            </a:r>
            <a:r>
              <a:rPr lang="fr-FR" sz="4000" b="1" dirty="0" err="1">
                <a:solidFill>
                  <a:schemeClr val="accent1">
                    <a:lumMod val="75000"/>
                  </a:schemeClr>
                </a:solidFill>
                <a:effectLst>
                  <a:outerShdw blurRad="38100" dist="38100" dir="2700000" algn="tl">
                    <a:srgbClr val="000000">
                      <a:alpha val="43137"/>
                    </a:srgbClr>
                  </a:outerShdw>
                </a:effectLst>
              </a:rPr>
              <a:t>you</a:t>
            </a:r>
            <a:r>
              <a:rPr lang="fr-FR" sz="4000" b="1" dirty="0">
                <a:solidFill>
                  <a:schemeClr val="accent1">
                    <a:lumMod val="75000"/>
                  </a:schemeClr>
                </a:solidFill>
                <a:effectLst>
                  <a:outerShdw blurRad="38100" dist="38100" dir="2700000" algn="tl">
                    <a:srgbClr val="000000">
                      <a:alpha val="43137"/>
                    </a:srgbClr>
                  </a:outerShdw>
                </a:effectLst>
              </a:rPr>
              <a:t> for </a:t>
            </a:r>
            <a:r>
              <a:rPr lang="fr-FR" sz="4000" b="1" dirty="0" err="1">
                <a:solidFill>
                  <a:schemeClr val="accent1">
                    <a:lumMod val="75000"/>
                  </a:schemeClr>
                </a:solidFill>
                <a:effectLst>
                  <a:outerShdw blurRad="38100" dist="38100" dir="2700000" algn="tl">
                    <a:srgbClr val="000000">
                      <a:alpha val="43137"/>
                    </a:srgbClr>
                  </a:outerShdw>
                </a:effectLst>
              </a:rPr>
              <a:t>your</a:t>
            </a:r>
            <a:r>
              <a:rPr lang="fr-FR" sz="4000" b="1" dirty="0">
                <a:solidFill>
                  <a:schemeClr val="accent1">
                    <a:lumMod val="75000"/>
                  </a:schemeClr>
                </a:solidFill>
                <a:effectLst>
                  <a:outerShdw blurRad="38100" dist="38100" dir="2700000" algn="tl">
                    <a:srgbClr val="000000">
                      <a:alpha val="43137"/>
                    </a:srgbClr>
                  </a:outerShdw>
                </a:effectLst>
              </a:rPr>
              <a:t> attention.</a:t>
            </a:r>
            <a:endParaRPr lang="fr-FR" dirty="0"/>
          </a:p>
          <a:p>
            <a:pPr marL="0" indent="0" algn="ctr">
              <a:buNone/>
            </a:pPr>
            <a:endParaRPr lang="fr-FR" i="1" dirty="0"/>
          </a:p>
          <a:p>
            <a:pPr marL="0" indent="0" algn="ctr">
              <a:buNone/>
            </a:pPr>
            <a:r>
              <a:rPr lang="fr-FR" i="1" dirty="0" err="1"/>
              <a:t>Learn</a:t>
            </a:r>
            <a:r>
              <a:rPr lang="fr-FR" i="1" dirty="0"/>
              <a:t> more at </a:t>
            </a:r>
          </a:p>
          <a:p>
            <a:pPr marL="0" indent="0" algn="ctr">
              <a:buNone/>
            </a:pPr>
            <a:r>
              <a:rPr lang="fr-FR" i="1" dirty="0">
                <a:hlinkClick r:id="rId2"/>
              </a:rPr>
              <a:t>https://www.coe.int/en/web/education/dce-for-educators</a:t>
            </a:r>
            <a:endParaRPr lang="fr-FR" i="1" dirty="0"/>
          </a:p>
          <a:p>
            <a:pPr marL="0" indent="0" algn="ctr">
              <a:buNone/>
            </a:pPr>
            <a:r>
              <a:rPr lang="fr-FR" i="1" dirty="0">
                <a:hlinkClick r:id="rId3"/>
              </a:rPr>
              <a:t>https://www.insight2act.net</a:t>
            </a:r>
            <a:endParaRPr lang="fr-FR" i="1" dirty="0"/>
          </a:p>
          <a:p>
            <a:pPr marL="0" indent="0" algn="ctr">
              <a:buNone/>
            </a:pPr>
            <a:endParaRPr lang="fr-FR" i="1" dirty="0"/>
          </a:p>
          <a:p>
            <a:pPr marL="0" indent="0" algn="ctr">
              <a:buNone/>
            </a:pPr>
            <a:endParaRPr lang="fr-FR" i="1" dirty="0"/>
          </a:p>
          <a:p>
            <a:pPr marL="0" indent="0" algn="ctr">
              <a:buNone/>
            </a:pPr>
            <a:r>
              <a:rPr lang="fr-FR" i="1" dirty="0"/>
              <a:t>Janice.Richardson@insight2act.net</a:t>
            </a:r>
          </a:p>
        </p:txBody>
      </p:sp>
      <p:pic>
        <p:nvPicPr>
          <p:cNvPr id="4" name="Espace réservé du contenu 7" descr="Council of Europe">
            <a:extLst>
              <a:ext uri="{FF2B5EF4-FFF2-40B4-BE49-F238E27FC236}">
                <a16:creationId xmlns:a16="http://schemas.microsoft.com/office/drawing/2014/main" id="{24B13731-88E7-594F-9179-5B32217DDBD9}"/>
              </a:ext>
            </a:extLst>
          </p:cNvPr>
          <p:cNvPicPr>
            <a:picLocks noChangeAspect="1"/>
          </p:cNvPicPr>
          <p:nvPr/>
        </p:nvPicPr>
        <p:blipFill>
          <a:blip r:embed="rId4" cstate="print">
            <a:extLst>
              <a:ext uri="{28A0092B-C50C-407E-A947-70E740481C1C}">
                <a14:useLocalDpi xmlns:a14="http://schemas.microsoft.com/office/drawing/2010/main" val="0"/>
              </a:ext>
            </a:extLst>
          </a:blip>
          <a:srcRect l="-13419" r="-13419"/>
          <a:stretch>
            <a:fillRect/>
          </a:stretch>
        </p:blipFill>
        <p:spPr bwMode="auto">
          <a:xfrm>
            <a:off x="10935550" y="5880537"/>
            <a:ext cx="1256450" cy="990591"/>
          </a:xfrm>
          <a:prstGeom prst="rect">
            <a:avLst/>
          </a:prstGeom>
          <a:noFill/>
          <a:ln>
            <a:noFill/>
          </a:ln>
        </p:spPr>
      </p:pic>
      <p:pic>
        <p:nvPicPr>
          <p:cNvPr id="2" name="Picture 1">
            <a:extLst>
              <a:ext uri="{FF2B5EF4-FFF2-40B4-BE49-F238E27FC236}">
                <a16:creationId xmlns:a16="http://schemas.microsoft.com/office/drawing/2014/main" id="{03DD79E8-B4DA-A889-76C3-2EFCEAD2AB14}"/>
              </a:ext>
            </a:extLst>
          </p:cNvPr>
          <p:cNvPicPr>
            <a:picLocks noChangeAspect="1"/>
          </p:cNvPicPr>
          <p:nvPr/>
        </p:nvPicPr>
        <p:blipFill>
          <a:blip r:embed="rId5"/>
          <a:stretch>
            <a:fillRect/>
          </a:stretch>
        </p:blipFill>
        <p:spPr>
          <a:xfrm>
            <a:off x="0" y="5979354"/>
            <a:ext cx="1765738" cy="878645"/>
          </a:xfrm>
          <a:prstGeom prst="rect">
            <a:avLst/>
          </a:prstGeom>
        </p:spPr>
      </p:pic>
    </p:spTree>
    <p:extLst>
      <p:ext uri="{BB962C8B-B14F-4D97-AF65-F5344CB8AC3E}">
        <p14:creationId xmlns:p14="http://schemas.microsoft.com/office/powerpoint/2010/main" val="370000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2" y="862589"/>
            <a:ext cx="11682248" cy="5145775"/>
          </a:xfrm>
        </p:spPr>
        <p:txBody>
          <a:bodyPr>
            <a:normAutofit/>
          </a:bodyPr>
          <a:lstStyle/>
          <a:p>
            <a:pPr marL="0" indent="0">
              <a:spcAft>
                <a:spcPts val="600"/>
              </a:spcAft>
              <a:buNone/>
            </a:pPr>
            <a:r>
              <a:rPr lang="en-US" sz="2400" dirty="0">
                <a:latin typeface="Myriad Pro" panose="020B0503030403020204" pitchFamily="34" charset="0"/>
              </a:rPr>
              <a:t>A frame and a filter that guides the way we use technology and behave online. It helps us to:</a:t>
            </a:r>
          </a:p>
          <a:p>
            <a:pPr>
              <a:spcBef>
                <a:spcPts val="400"/>
              </a:spcBef>
              <a:spcAft>
                <a:spcPts val="400"/>
              </a:spcAft>
              <a:buClr>
                <a:srgbClr val="93519B"/>
              </a:buClr>
              <a:buFont typeface="Wingdings" charset="2"/>
              <a:buChar char="Ø"/>
            </a:pPr>
            <a:r>
              <a:rPr lang="en-US" sz="2400" dirty="0">
                <a:latin typeface="Myriad Pro" panose="020B0503030403020204" pitchFamily="34" charset="0"/>
              </a:rPr>
              <a:t>connect and engage with others meaningfully, not only in the digital environment;</a:t>
            </a:r>
          </a:p>
          <a:p>
            <a:pPr>
              <a:spcBef>
                <a:spcPts val="400"/>
              </a:spcBef>
              <a:spcAft>
                <a:spcPts val="400"/>
              </a:spcAft>
              <a:buClr>
                <a:srgbClr val="93519B"/>
              </a:buClr>
              <a:buFont typeface="Wingdings" charset="2"/>
              <a:buChar char="Ø"/>
            </a:pPr>
            <a:r>
              <a:rPr lang="en-US" sz="2400" dirty="0">
                <a:latin typeface="Myriad Pro" panose="020B0503030403020204" pitchFamily="34" charset="0"/>
              </a:rPr>
              <a:t>participate positively in online and offline activities, groups, communities;</a:t>
            </a:r>
          </a:p>
          <a:p>
            <a:pPr>
              <a:spcBef>
                <a:spcPts val="400"/>
              </a:spcBef>
              <a:buClr>
                <a:srgbClr val="93519B"/>
              </a:buClr>
              <a:buFont typeface="Wingdings" charset="2"/>
              <a:buChar char="Ø"/>
            </a:pPr>
            <a:r>
              <a:rPr lang="en-US" sz="2400" dirty="0">
                <a:latin typeface="Myriad Pro" panose="020B0503030403020204" pitchFamily="34" charset="0"/>
              </a:rPr>
              <a:t>learn continually throughout life to actively and positively contribute to shaping</a:t>
            </a:r>
            <a:br>
              <a:rPr lang="en-US" sz="2400" dirty="0">
                <a:latin typeface="Myriad Pro" panose="020B0503030403020204" pitchFamily="34" charset="0"/>
              </a:rPr>
            </a:br>
            <a:r>
              <a:rPr lang="en-US" sz="2400" dirty="0">
                <a:latin typeface="Myriad Pro" panose="020B0503030403020204" pitchFamily="34" charset="0"/>
              </a:rPr>
              <a:t>our world.</a:t>
            </a:r>
          </a:p>
        </p:txBody>
      </p:sp>
      <p:sp>
        <p:nvSpPr>
          <p:cNvPr id="4" name="Oval 3"/>
          <p:cNvSpPr/>
          <p:nvPr/>
        </p:nvSpPr>
        <p:spPr>
          <a:xfrm>
            <a:off x="2161676" y="3165454"/>
            <a:ext cx="7832558" cy="3286710"/>
          </a:xfrm>
          <a:prstGeom prst="ellipse">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rot="294588">
            <a:off x="4295041" y="3583256"/>
            <a:ext cx="3518318" cy="15173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70624" y="3812163"/>
            <a:ext cx="2601798" cy="1077218"/>
          </a:xfrm>
          <a:prstGeom prst="rect">
            <a:avLst/>
          </a:prstGeom>
          <a:noFill/>
        </p:spPr>
        <p:txBody>
          <a:bodyPr wrap="square" rtlCol="0">
            <a:spAutoFit/>
          </a:bodyPr>
          <a:lstStyle/>
          <a:p>
            <a:pPr algn="ctr"/>
            <a:r>
              <a:rPr lang="en-US" sz="1600" dirty="0">
                <a:latin typeface="Myriad Pro" panose="020B0503030403020204" pitchFamily="34" charset="0"/>
              </a:rPr>
              <a:t>Digital citizens shape the digital environment through their actions &amp; </a:t>
            </a:r>
            <a:r>
              <a:rPr lang="en-US" sz="1600" dirty="0" err="1">
                <a:latin typeface="Myriad Pro" panose="020B0503030403020204" pitchFamily="34" charset="0"/>
              </a:rPr>
              <a:t>behaviour</a:t>
            </a:r>
            <a:endParaRPr lang="en-US" sz="1600" dirty="0">
              <a:latin typeface="Myriad Pro" panose="020B0503030403020204" pitchFamily="34" charset="0"/>
            </a:endParaRPr>
          </a:p>
        </p:txBody>
      </p:sp>
      <p:grpSp>
        <p:nvGrpSpPr>
          <p:cNvPr id="25" name="Group 24">
            <a:extLst>
              <a:ext uri="{FF2B5EF4-FFF2-40B4-BE49-F238E27FC236}">
                <a16:creationId xmlns:a16="http://schemas.microsoft.com/office/drawing/2014/main" id="{4CCB7746-4A1C-B27E-A281-F1F43A300F85}"/>
              </a:ext>
            </a:extLst>
          </p:cNvPr>
          <p:cNvGrpSpPr/>
          <p:nvPr/>
        </p:nvGrpSpPr>
        <p:grpSpPr>
          <a:xfrm>
            <a:off x="5597122" y="4954417"/>
            <a:ext cx="1011485" cy="1517299"/>
            <a:chOff x="4041781" y="4925812"/>
            <a:chExt cx="1011485" cy="1517299"/>
          </a:xfrm>
        </p:grpSpPr>
        <p:sp>
          <p:nvSpPr>
            <p:cNvPr id="9" name="Right Arrow Callout 8"/>
            <p:cNvSpPr/>
            <p:nvPr/>
          </p:nvSpPr>
          <p:spPr>
            <a:xfrm rot="16200000">
              <a:off x="3788874" y="5178719"/>
              <a:ext cx="1517299" cy="101148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41781" y="5544676"/>
              <a:ext cx="1011485" cy="784830"/>
            </a:xfrm>
            <a:prstGeom prst="rect">
              <a:avLst/>
            </a:prstGeom>
            <a:noFill/>
          </p:spPr>
          <p:txBody>
            <a:bodyPr wrap="square" rtlCol="0">
              <a:spAutoFit/>
            </a:bodyPr>
            <a:lstStyle/>
            <a:p>
              <a:pPr algn="ctr"/>
              <a:r>
                <a:rPr lang="en-US" sz="1500" b="1" dirty="0">
                  <a:solidFill>
                    <a:schemeClr val="bg1"/>
                  </a:solidFill>
                  <a:latin typeface="Myriad Pro" panose="020B0503030403020204" pitchFamily="34" charset="0"/>
                </a:rPr>
                <a:t>Become lifelong learners</a:t>
              </a:r>
            </a:p>
          </p:txBody>
        </p:sp>
      </p:grpSp>
      <p:grpSp>
        <p:nvGrpSpPr>
          <p:cNvPr id="24" name="Group 23">
            <a:extLst>
              <a:ext uri="{FF2B5EF4-FFF2-40B4-BE49-F238E27FC236}">
                <a16:creationId xmlns:a16="http://schemas.microsoft.com/office/drawing/2014/main" id="{4EF60D19-33B2-78F3-E716-6B6D0E0DBAE8}"/>
              </a:ext>
            </a:extLst>
          </p:cNvPr>
          <p:cNvGrpSpPr/>
          <p:nvPr/>
        </p:nvGrpSpPr>
        <p:grpSpPr>
          <a:xfrm>
            <a:off x="7485910" y="3922987"/>
            <a:ext cx="1849894" cy="865457"/>
            <a:chOff x="5961909" y="4093044"/>
            <a:chExt cx="1849894" cy="865457"/>
          </a:xfrm>
        </p:grpSpPr>
        <p:sp>
          <p:nvSpPr>
            <p:cNvPr id="8" name="Right Arrow Callout 7"/>
            <p:cNvSpPr/>
            <p:nvPr/>
          </p:nvSpPr>
          <p:spPr>
            <a:xfrm rot="10800000">
              <a:off x="5961909" y="4093044"/>
              <a:ext cx="1728581" cy="86545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92540" y="4268905"/>
              <a:ext cx="1319263" cy="553998"/>
            </a:xfrm>
            <a:prstGeom prst="rect">
              <a:avLst/>
            </a:prstGeom>
            <a:noFill/>
          </p:spPr>
          <p:txBody>
            <a:bodyPr wrap="square" rtlCol="0">
              <a:spAutoFit/>
            </a:bodyPr>
            <a:lstStyle/>
            <a:p>
              <a:pPr algn="ctr"/>
              <a:r>
                <a:rPr lang="en-US" sz="1500" b="1" dirty="0">
                  <a:solidFill>
                    <a:schemeClr val="bg1"/>
                  </a:solidFill>
                  <a:latin typeface="Myriad Pro" panose="020B0503030403020204" pitchFamily="34" charset="0"/>
                </a:rPr>
                <a:t>Participate positively</a:t>
              </a:r>
            </a:p>
          </p:txBody>
        </p:sp>
      </p:grpSp>
      <p:grpSp>
        <p:nvGrpSpPr>
          <p:cNvPr id="23" name="Group 22">
            <a:extLst>
              <a:ext uri="{FF2B5EF4-FFF2-40B4-BE49-F238E27FC236}">
                <a16:creationId xmlns:a16="http://schemas.microsoft.com/office/drawing/2014/main" id="{93FA4959-57B5-D27B-1157-005059639F4A}"/>
              </a:ext>
            </a:extLst>
          </p:cNvPr>
          <p:cNvGrpSpPr/>
          <p:nvPr/>
        </p:nvGrpSpPr>
        <p:grpSpPr>
          <a:xfrm>
            <a:off x="2946003" y="3897476"/>
            <a:ext cx="1728581" cy="865457"/>
            <a:chOff x="1422002" y="4067532"/>
            <a:chExt cx="1728581" cy="865457"/>
          </a:xfrm>
        </p:grpSpPr>
        <p:sp>
          <p:nvSpPr>
            <p:cNvPr id="15" name="Right Arrow Callout 7">
              <a:extLst>
                <a:ext uri="{FF2B5EF4-FFF2-40B4-BE49-F238E27FC236}">
                  <a16:creationId xmlns:a16="http://schemas.microsoft.com/office/drawing/2014/main" id="{3DBC3A34-694C-016B-6149-7DF4BEF15ADC}"/>
                </a:ext>
              </a:extLst>
            </p:cNvPr>
            <p:cNvSpPr/>
            <p:nvPr/>
          </p:nvSpPr>
          <p:spPr>
            <a:xfrm>
              <a:off x="1422002" y="4067532"/>
              <a:ext cx="1728581" cy="86545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74226" y="4118886"/>
              <a:ext cx="980388" cy="784830"/>
            </a:xfrm>
            <a:prstGeom prst="rect">
              <a:avLst/>
            </a:prstGeom>
            <a:noFill/>
          </p:spPr>
          <p:txBody>
            <a:bodyPr wrap="square" rtlCol="0">
              <a:spAutoFit/>
            </a:bodyPr>
            <a:lstStyle/>
            <a:p>
              <a:pPr algn="ctr"/>
              <a:r>
                <a:rPr lang="en-US" sz="1500" b="1" dirty="0">
                  <a:solidFill>
                    <a:schemeClr val="bg1"/>
                  </a:solidFill>
                  <a:latin typeface="Myriad Pro" panose="020B0503030403020204" pitchFamily="34" charset="0"/>
                </a:rPr>
                <a:t>Connect &amp; engage</a:t>
              </a:r>
            </a:p>
          </p:txBody>
        </p:sp>
      </p:grpSp>
      <p:sp>
        <p:nvSpPr>
          <p:cNvPr id="22" name="Rectangle 21">
            <a:extLst>
              <a:ext uri="{FF2B5EF4-FFF2-40B4-BE49-F238E27FC236}">
                <a16:creationId xmlns:a16="http://schemas.microsoft.com/office/drawing/2014/main" id="{B4990305-E827-AA68-05F0-AE3B7AFE10FC}"/>
              </a:ext>
            </a:extLst>
          </p:cNvPr>
          <p:cNvSpPr/>
          <p:nvPr/>
        </p:nvSpPr>
        <p:spPr>
          <a:xfrm>
            <a:off x="1524000" y="1"/>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   What is a digital citizenship?</a:t>
            </a:r>
            <a:endParaRPr lang="en-GB" sz="2600" b="1" dirty="0">
              <a:latin typeface="Myriad Pro" panose="020B0503030403020204" pitchFamily="34" charset="0"/>
              <a:ea typeface="Tahoma" pitchFamily="34" charset="0"/>
              <a:cs typeface="Tahoma" pitchFamily="34" charset="0"/>
            </a:endParaRPr>
          </a:p>
        </p:txBody>
      </p:sp>
      <p:pic>
        <p:nvPicPr>
          <p:cNvPr id="2" name="Picture 2">
            <a:extLst>
              <a:ext uri="{FF2B5EF4-FFF2-40B4-BE49-F238E27FC236}">
                <a16:creationId xmlns:a16="http://schemas.microsoft.com/office/drawing/2014/main" id="{C1A10F3A-5EF1-EAC8-6678-B51DE8619029}"/>
              </a:ext>
            </a:extLst>
          </p:cNvPr>
          <p:cNvPicPr>
            <a:picLocks noChangeAspect="1" noChangeArrowheads="1"/>
          </p:cNvPicPr>
          <p:nvPr/>
        </p:nvPicPr>
        <p:blipFill>
          <a:blip r:embed="rId3"/>
          <a:srcRect l="65000" t="71111" r="24375" b="12222"/>
          <a:stretch>
            <a:fillRect/>
          </a:stretch>
        </p:blipFill>
        <p:spPr bwMode="auto">
          <a:xfrm>
            <a:off x="10908423" y="5692557"/>
            <a:ext cx="1295400" cy="1143000"/>
          </a:xfrm>
          <a:prstGeom prst="rect">
            <a:avLst/>
          </a:prstGeom>
          <a:noFill/>
          <a:ln w="9525">
            <a:noFill/>
            <a:miter lim="800000"/>
            <a:headEnd/>
            <a:tailEnd/>
          </a:ln>
        </p:spPr>
      </p:pic>
    </p:spTree>
    <p:extLst>
      <p:ext uri="{BB962C8B-B14F-4D97-AF65-F5344CB8AC3E}">
        <p14:creationId xmlns:p14="http://schemas.microsoft.com/office/powerpoint/2010/main" val="1415607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 presetClass="entr" presetSubtype="8"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F24688-02ED-12F0-C914-467B93BBFA71}"/>
              </a:ext>
            </a:extLst>
          </p:cNvPr>
          <p:cNvSpPr txBox="1"/>
          <p:nvPr/>
        </p:nvSpPr>
        <p:spPr>
          <a:xfrm>
            <a:off x="973642" y="1036909"/>
            <a:ext cx="8993171" cy="3877985"/>
          </a:xfrm>
          <a:prstGeom prst="rect">
            <a:avLst/>
          </a:prstGeom>
          <a:noFill/>
        </p:spPr>
        <p:txBody>
          <a:bodyPr wrap="square" rtlCol="0">
            <a:spAutoFit/>
          </a:bodyPr>
          <a:lstStyle/>
          <a:p>
            <a:pPr>
              <a:spcAft>
                <a:spcPts val="600"/>
              </a:spcAft>
              <a:buClr>
                <a:srgbClr val="93519B"/>
              </a:buClr>
            </a:pPr>
            <a:r>
              <a:rPr lang="en-AU" sz="2400" dirty="0">
                <a:latin typeface="Myriad Pro" panose="020B0503030403020204" pitchFamily="34" charset="0"/>
              </a:rPr>
              <a:t>Digital citizens are lifelong learners who:</a:t>
            </a:r>
          </a:p>
          <a:p>
            <a:pPr marL="346075" indent="-346075">
              <a:spcAft>
                <a:spcPts val="600"/>
              </a:spcAft>
              <a:buClr>
                <a:srgbClr val="93519B"/>
              </a:buClr>
              <a:buFont typeface="Wingdings" pitchFamily="2" charset="2"/>
              <a:buChar char="v"/>
            </a:pPr>
            <a:r>
              <a:rPr lang="en-AU" sz="2400" dirty="0">
                <a:latin typeface="Myriad Pro" panose="020B0503030403020204" pitchFamily="34" charset="0"/>
              </a:rPr>
              <a:t>are responsible, ethical users of digital technology, aware of its impact in all areas of their life</a:t>
            </a:r>
          </a:p>
          <a:p>
            <a:pPr marL="346075" indent="-346075">
              <a:spcAft>
                <a:spcPts val="600"/>
              </a:spcAft>
              <a:buClr>
                <a:srgbClr val="93519B"/>
              </a:buClr>
              <a:buFont typeface="Wingdings" pitchFamily="2" charset="2"/>
              <a:buChar char="v"/>
            </a:pPr>
            <a:r>
              <a:rPr lang="en-AU" sz="2400" dirty="0">
                <a:latin typeface="Myriad Pro" panose="020B0503030403020204" pitchFamily="34" charset="0"/>
              </a:rPr>
              <a:t>know how to protect the rights &amp; information of themselves and others</a:t>
            </a:r>
            <a:endParaRPr lang="en-GB" sz="2400" dirty="0">
              <a:latin typeface="Myriad Pro" panose="020B0503030403020204" pitchFamily="34" charset="0"/>
            </a:endParaRPr>
          </a:p>
          <a:p>
            <a:pPr marL="346075" indent="-346075">
              <a:spcAft>
                <a:spcPts val="600"/>
              </a:spcAft>
              <a:buClr>
                <a:srgbClr val="93519B"/>
              </a:buClr>
              <a:buFont typeface="Wingdings" pitchFamily="2" charset="2"/>
              <a:buChar char="v"/>
            </a:pPr>
            <a:r>
              <a:rPr lang="en-AU" sz="2400" dirty="0">
                <a:latin typeface="Myriad Pro" panose="020B0503030403020204" pitchFamily="34" charset="0"/>
              </a:rPr>
              <a:t>cooperate meaningfully</a:t>
            </a:r>
            <a:r>
              <a:rPr lang="el-GR" sz="2400" dirty="0">
                <a:latin typeface="Myriad Pro" panose="020B0503030403020204" pitchFamily="34" charset="0"/>
              </a:rPr>
              <a:t> </a:t>
            </a:r>
            <a:r>
              <a:rPr lang="en-GB" sz="2400" dirty="0">
                <a:latin typeface="Myriad Pro" panose="020B0503030403020204" pitchFamily="34" charset="0"/>
              </a:rPr>
              <a:t>and positively</a:t>
            </a:r>
            <a:r>
              <a:rPr lang="en-AU" sz="2400" dirty="0">
                <a:latin typeface="Myriad Pro" panose="020B0503030403020204" pitchFamily="34" charset="0"/>
              </a:rPr>
              <a:t> on- and offline. </a:t>
            </a:r>
          </a:p>
          <a:p>
            <a:pPr marL="346075" indent="-346075">
              <a:spcAft>
                <a:spcPts val="600"/>
              </a:spcAft>
              <a:buClr>
                <a:srgbClr val="93519B"/>
              </a:buClr>
              <a:buFont typeface="Wingdings" pitchFamily="2" charset="2"/>
              <a:buChar char="v"/>
            </a:pPr>
            <a:r>
              <a:rPr lang="en-AU" sz="2400" dirty="0">
                <a:latin typeface="Myriad Pro" panose="020B0503030403020204" pitchFamily="34" charset="0"/>
              </a:rPr>
              <a:t>are open to other cultures, views and perspectives</a:t>
            </a:r>
          </a:p>
          <a:p>
            <a:pPr marL="346075" indent="-346075">
              <a:spcAft>
                <a:spcPts val="600"/>
              </a:spcAft>
              <a:buClr>
                <a:srgbClr val="93519B"/>
              </a:buClr>
              <a:buFont typeface="Wingdings" pitchFamily="2" charset="2"/>
              <a:buChar char="v"/>
            </a:pPr>
            <a:r>
              <a:rPr lang="en-AU" sz="2400" dirty="0">
                <a:latin typeface="Myriad Pro" panose="020B0503030403020204" pitchFamily="34" charset="0"/>
              </a:rPr>
              <a:t>build on the positives of the online environments, and understand how to overcome the negatives</a:t>
            </a:r>
            <a:endParaRPr lang="en-GB" sz="2400" dirty="0">
              <a:latin typeface="Myriad Pro" panose="020B0503030403020204" pitchFamily="34" charset="0"/>
            </a:endParaRPr>
          </a:p>
        </p:txBody>
      </p:sp>
      <p:grpSp>
        <p:nvGrpSpPr>
          <p:cNvPr id="15" name="Group 14">
            <a:extLst>
              <a:ext uri="{FF2B5EF4-FFF2-40B4-BE49-F238E27FC236}">
                <a16:creationId xmlns:a16="http://schemas.microsoft.com/office/drawing/2014/main" id="{A19CFDF7-54C0-DC8D-F841-C9A685E8B28E}"/>
              </a:ext>
            </a:extLst>
          </p:cNvPr>
          <p:cNvGrpSpPr/>
          <p:nvPr/>
        </p:nvGrpSpPr>
        <p:grpSpPr>
          <a:xfrm>
            <a:off x="2089470" y="5016944"/>
            <a:ext cx="7623691" cy="1673531"/>
            <a:chOff x="626967" y="4767337"/>
            <a:chExt cx="7623691" cy="1673531"/>
          </a:xfrm>
        </p:grpSpPr>
        <p:sp>
          <p:nvSpPr>
            <p:cNvPr id="5" name="Rounded Rectangle 4">
              <a:extLst>
                <a:ext uri="{FF2B5EF4-FFF2-40B4-BE49-F238E27FC236}">
                  <a16:creationId xmlns:a16="http://schemas.microsoft.com/office/drawing/2014/main" id="{8198BF0C-6117-21D6-716B-54213B9BFD89}"/>
                </a:ext>
              </a:extLst>
            </p:cNvPr>
            <p:cNvSpPr/>
            <p:nvPr/>
          </p:nvSpPr>
          <p:spPr>
            <a:xfrm>
              <a:off x="903423" y="5107245"/>
              <a:ext cx="7347235" cy="1204345"/>
            </a:xfrm>
            <a:prstGeom prst="roundRect">
              <a:avLst/>
            </a:prstGeom>
            <a:noFill/>
            <a:ln>
              <a:solidFill>
                <a:srgbClr val="935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TextBox 7">
              <a:extLst>
                <a:ext uri="{FF2B5EF4-FFF2-40B4-BE49-F238E27FC236}">
                  <a16:creationId xmlns:a16="http://schemas.microsoft.com/office/drawing/2014/main" id="{CE6BEC86-8E88-FAD2-0E53-F115167E613B}"/>
                </a:ext>
              </a:extLst>
            </p:cNvPr>
            <p:cNvSpPr txBox="1"/>
            <p:nvPr/>
          </p:nvSpPr>
          <p:spPr>
            <a:xfrm>
              <a:off x="1008845" y="5240539"/>
              <a:ext cx="7115602" cy="1200329"/>
            </a:xfrm>
            <a:prstGeom prst="rect">
              <a:avLst/>
            </a:prstGeom>
            <a:noFill/>
          </p:spPr>
          <p:txBody>
            <a:bodyPr wrap="none" rtlCol="0">
              <a:spAutoFit/>
            </a:bodyPr>
            <a:lstStyle/>
            <a:p>
              <a:pPr algn="ctr"/>
              <a:r>
                <a:rPr lang="en-AU" b="1" dirty="0">
                  <a:latin typeface="Myriad Pro" panose="020B0503030403020204" pitchFamily="34" charset="0"/>
                </a:rPr>
                <a:t>  As teachers, it is our role to use our knowledge and experience </a:t>
              </a:r>
              <a:br>
                <a:rPr lang="en-AU" b="1" dirty="0">
                  <a:latin typeface="Myriad Pro" panose="020B0503030403020204" pitchFamily="34" charset="0"/>
                </a:rPr>
              </a:br>
              <a:r>
                <a:rPr lang="en-AU" b="1" dirty="0">
                  <a:latin typeface="Myriad Pro" panose="020B0503030403020204" pitchFamily="34" charset="0"/>
                </a:rPr>
                <a:t>in the real world to guide children in the virtual world too,</a:t>
              </a:r>
              <a:br>
                <a:rPr lang="en-AU" b="1" dirty="0">
                  <a:latin typeface="Myriad Pro" panose="020B0503030403020204" pitchFamily="34" charset="0"/>
                </a:rPr>
              </a:br>
              <a:r>
                <a:rPr lang="en-AU" b="1" dirty="0">
                  <a:latin typeface="Myriad Pro" panose="020B0503030403020204" pitchFamily="34" charset="0"/>
                </a:rPr>
                <a:t>so that they learn to become ‘digital citizens’.</a:t>
              </a:r>
              <a:endParaRPr lang="en-GB" b="1" dirty="0">
                <a:latin typeface="Myriad Pro" panose="020B0503030403020204" pitchFamily="34" charset="0"/>
              </a:endParaRPr>
            </a:p>
            <a:p>
              <a:pPr algn="ctr"/>
              <a:endParaRPr lang="en-GB" b="1" dirty="0">
                <a:latin typeface="Myriad Pro" panose="020B0503030403020204" pitchFamily="34" charset="0"/>
              </a:endParaRPr>
            </a:p>
          </p:txBody>
        </p:sp>
        <p:grpSp>
          <p:nvGrpSpPr>
            <p:cNvPr id="14" name="Group 13">
              <a:extLst>
                <a:ext uri="{FF2B5EF4-FFF2-40B4-BE49-F238E27FC236}">
                  <a16:creationId xmlns:a16="http://schemas.microsoft.com/office/drawing/2014/main" id="{D5DCF9EF-7B04-722F-979D-D0A34F67CD47}"/>
                </a:ext>
              </a:extLst>
            </p:cNvPr>
            <p:cNvGrpSpPr/>
            <p:nvPr/>
          </p:nvGrpSpPr>
          <p:grpSpPr>
            <a:xfrm>
              <a:off x="626967" y="4767337"/>
              <a:ext cx="569359" cy="900000"/>
              <a:chOff x="626967" y="4767337"/>
              <a:chExt cx="569359" cy="900000"/>
            </a:xfrm>
          </p:grpSpPr>
          <p:sp>
            <p:nvSpPr>
              <p:cNvPr id="13" name="Rectangle 12">
                <a:extLst>
                  <a:ext uri="{FF2B5EF4-FFF2-40B4-BE49-F238E27FC236}">
                    <a16:creationId xmlns:a16="http://schemas.microsoft.com/office/drawing/2014/main" id="{DB33CA4B-6FAC-5E03-BA16-FFF898A76585}"/>
                  </a:ext>
                </a:extLst>
              </p:cNvPr>
              <p:cNvSpPr/>
              <p:nvPr/>
            </p:nvSpPr>
            <p:spPr>
              <a:xfrm>
                <a:off x="727364" y="5049982"/>
                <a:ext cx="468962" cy="61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21D2D4A-1156-F13B-68FD-3D12C04AC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67" y="4767337"/>
                <a:ext cx="532750" cy="900000"/>
              </a:xfrm>
              <a:prstGeom prst="rect">
                <a:avLst/>
              </a:prstGeom>
            </p:spPr>
          </p:pic>
        </p:grpSp>
      </p:grpSp>
      <p:pic>
        <p:nvPicPr>
          <p:cNvPr id="2" name="Graphic 1" descr="Laptop with phone and calculator">
            <a:extLst>
              <a:ext uri="{FF2B5EF4-FFF2-40B4-BE49-F238E27FC236}">
                <a16:creationId xmlns:a16="http://schemas.microsoft.com/office/drawing/2014/main" id="{E1313863-B4E3-8BDA-0ACA-CB54D365B7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3161" y="682608"/>
            <a:ext cx="2160000" cy="2160000"/>
          </a:xfrm>
          <a:prstGeom prst="rect">
            <a:avLst/>
          </a:prstGeom>
        </p:spPr>
      </p:pic>
      <p:sp>
        <p:nvSpPr>
          <p:cNvPr id="9" name="Rectangle 8">
            <a:extLst>
              <a:ext uri="{FF2B5EF4-FFF2-40B4-BE49-F238E27FC236}">
                <a16:creationId xmlns:a16="http://schemas.microsoft.com/office/drawing/2014/main" id="{3955C6C5-06BC-5EE1-A91E-51C55FCF442D}"/>
              </a:ext>
            </a:extLst>
          </p:cNvPr>
          <p:cNvSpPr/>
          <p:nvPr/>
        </p:nvSpPr>
        <p:spPr>
          <a:xfrm>
            <a:off x="1524000" y="1"/>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How can we describe “digital citizens”?</a:t>
            </a:r>
            <a:endParaRPr lang="en-GB" sz="2600" b="1" dirty="0">
              <a:latin typeface="Myriad Pro" panose="020B0503030403020204" pitchFamily="34" charset="0"/>
              <a:ea typeface="Tahoma" pitchFamily="34" charset="0"/>
              <a:cs typeface="Tahoma" pitchFamily="34" charset="0"/>
            </a:endParaRPr>
          </a:p>
        </p:txBody>
      </p:sp>
      <p:pic>
        <p:nvPicPr>
          <p:cNvPr id="4" name="Picture 2">
            <a:extLst>
              <a:ext uri="{FF2B5EF4-FFF2-40B4-BE49-F238E27FC236}">
                <a16:creationId xmlns:a16="http://schemas.microsoft.com/office/drawing/2014/main" id="{F206E58C-7E2B-61AE-1734-7CEC48BC532D}"/>
              </a:ext>
            </a:extLst>
          </p:cNvPr>
          <p:cNvPicPr>
            <a:picLocks noChangeAspect="1" noChangeArrowheads="1"/>
          </p:cNvPicPr>
          <p:nvPr/>
        </p:nvPicPr>
        <p:blipFill>
          <a:blip r:embed="rId6"/>
          <a:srcRect l="65000" t="71111" r="24375" b="12222"/>
          <a:stretch>
            <a:fillRect/>
          </a:stretch>
        </p:blipFill>
        <p:spPr bwMode="auto">
          <a:xfrm>
            <a:off x="10908423" y="5692557"/>
            <a:ext cx="1295400" cy="1143000"/>
          </a:xfrm>
          <a:prstGeom prst="rect">
            <a:avLst/>
          </a:prstGeom>
          <a:noFill/>
          <a:ln w="9525">
            <a:noFill/>
            <a:miter lim="800000"/>
            <a:headEnd/>
            <a:tailEnd/>
          </a:ln>
        </p:spPr>
      </p:pic>
    </p:spTree>
    <p:extLst>
      <p:ext uri="{BB962C8B-B14F-4D97-AF65-F5344CB8AC3E}">
        <p14:creationId xmlns:p14="http://schemas.microsoft.com/office/powerpoint/2010/main" val="6818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9876" y="1112058"/>
            <a:ext cx="7678037" cy="3098284"/>
          </a:xfrm>
          <a:prstGeom prst="rect">
            <a:avLst/>
          </a:prstGeom>
          <a:noFill/>
        </p:spPr>
        <p:txBody>
          <a:bodyPr wrap="square" rtlCol="0">
            <a:spAutoFit/>
          </a:bodyPr>
          <a:lstStyle/>
          <a:p>
            <a:pPr marL="7938" indent="-7938">
              <a:spcAft>
                <a:spcPts val="1000"/>
              </a:spcAft>
            </a:pPr>
            <a:r>
              <a:rPr lang="nl-BE" sz="2400" dirty="0">
                <a:latin typeface="Myriad Pro" panose="020B0503030403020204" pitchFamily="34" charset="0"/>
              </a:rPr>
              <a:t>Digital citizenship provides children with </a:t>
            </a:r>
            <a:r>
              <a:rPr lang="en-GB" sz="2400" dirty="0">
                <a:latin typeface="Myriad Pro" panose="020B0503030403020204" pitchFamily="34" charset="0"/>
              </a:rPr>
              <a:t>a set of competences that help them become: </a:t>
            </a:r>
          </a:p>
          <a:p>
            <a:pPr marL="342900" indent="-342900">
              <a:spcAft>
                <a:spcPts val="1000"/>
              </a:spcAft>
              <a:buClr>
                <a:srgbClr val="93519B"/>
              </a:buClr>
              <a:buFont typeface="Wingdings" charset="2"/>
              <a:buChar char="Ø"/>
            </a:pPr>
            <a:r>
              <a:rPr lang="en-GB" sz="2400" dirty="0">
                <a:latin typeface="Myriad Pro" panose="020B0503030403020204" pitchFamily="34" charset="0"/>
              </a:rPr>
              <a:t>more responsible about what they do online;</a:t>
            </a:r>
          </a:p>
          <a:p>
            <a:pPr marL="342900" indent="-342900">
              <a:spcAft>
                <a:spcPts val="1000"/>
              </a:spcAft>
              <a:buClr>
                <a:srgbClr val="93519B"/>
              </a:buClr>
              <a:buFont typeface="Wingdings" charset="2"/>
              <a:buChar char="Ø"/>
            </a:pPr>
            <a:r>
              <a:rPr lang="en-GB" sz="2400" dirty="0">
                <a:latin typeface="Myriad Pro" panose="020B0503030403020204" pitchFamily="34" charset="0"/>
              </a:rPr>
              <a:t>more resilient to the challenges of the virtual world;</a:t>
            </a:r>
          </a:p>
          <a:p>
            <a:pPr marL="342900" indent="-342900">
              <a:spcAft>
                <a:spcPts val="1000"/>
              </a:spcAft>
              <a:buClr>
                <a:srgbClr val="93519B"/>
              </a:buClr>
              <a:buFont typeface="Wingdings" charset="2"/>
              <a:buChar char="Ø"/>
            </a:pPr>
            <a:r>
              <a:rPr lang="en-GB" sz="2400" dirty="0">
                <a:latin typeface="Myriad Pro" panose="020B0503030403020204" pitchFamily="34" charset="0"/>
              </a:rPr>
              <a:t>more adaptable, open to different views, cultures, practices. </a:t>
            </a:r>
          </a:p>
          <a:p>
            <a:endParaRPr lang="en-GB" dirty="0">
              <a:latin typeface="Myriad Pro" panose="020B0503030403020204" pitchFamily="34" charset="0"/>
            </a:endParaRPr>
          </a:p>
        </p:txBody>
      </p:sp>
      <p:sp>
        <p:nvSpPr>
          <p:cNvPr id="5" name="Rectangle 4"/>
          <p:cNvSpPr/>
          <p:nvPr/>
        </p:nvSpPr>
        <p:spPr>
          <a:xfrm>
            <a:off x="2664372" y="4312934"/>
            <a:ext cx="5543892" cy="2355880"/>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778188" y="5552941"/>
            <a:ext cx="2629383" cy="10115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p:cNvSpPr txBox="1"/>
          <p:nvPr/>
        </p:nvSpPr>
        <p:spPr>
          <a:xfrm>
            <a:off x="2900676" y="5592101"/>
            <a:ext cx="2333476" cy="1015663"/>
          </a:xfrm>
          <a:prstGeom prst="rect">
            <a:avLst/>
          </a:prstGeom>
          <a:noFill/>
        </p:spPr>
        <p:txBody>
          <a:bodyPr wrap="square" rtlCol="0">
            <a:spAutoFit/>
          </a:bodyPr>
          <a:lstStyle/>
          <a:p>
            <a:pPr algn="ctr"/>
            <a:r>
              <a:rPr lang="en-AU" sz="2000" b="1" dirty="0"/>
              <a:t>SKILLS</a:t>
            </a:r>
          </a:p>
          <a:p>
            <a:pPr algn="ctr"/>
            <a:r>
              <a:rPr lang="en-AU" sz="2000" dirty="0"/>
              <a:t>Being a doer, as well as a thinker</a:t>
            </a:r>
          </a:p>
        </p:txBody>
      </p:sp>
      <p:sp>
        <p:nvSpPr>
          <p:cNvPr id="2" name="Rectangle 1">
            <a:extLst>
              <a:ext uri="{FF2B5EF4-FFF2-40B4-BE49-F238E27FC236}">
                <a16:creationId xmlns:a16="http://schemas.microsoft.com/office/drawing/2014/main" id="{30B52F09-EBD5-835D-69BF-88E58567D7D8}"/>
              </a:ext>
            </a:extLst>
          </p:cNvPr>
          <p:cNvSpPr/>
          <p:nvPr/>
        </p:nvSpPr>
        <p:spPr>
          <a:xfrm>
            <a:off x="1524000" y="1"/>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   Why is digital citizenship education important?</a:t>
            </a:r>
            <a:endParaRPr lang="en-GB" sz="2600" b="1" dirty="0">
              <a:latin typeface="Myriad Pro" panose="020B0503030403020204" pitchFamily="34" charset="0"/>
              <a:ea typeface="Tahoma" pitchFamily="34" charset="0"/>
              <a:cs typeface="Tahoma" pitchFamily="34" charset="0"/>
            </a:endParaRPr>
          </a:p>
        </p:txBody>
      </p:sp>
      <p:pic>
        <p:nvPicPr>
          <p:cNvPr id="7" name="Graphic 6" descr="Tools with solid fill">
            <a:extLst>
              <a:ext uri="{FF2B5EF4-FFF2-40B4-BE49-F238E27FC236}">
                <a16:creationId xmlns:a16="http://schemas.microsoft.com/office/drawing/2014/main" id="{9D7C79CC-C2B9-CDA5-84E9-712AF9AD23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108" y="1606319"/>
            <a:ext cx="790894" cy="790894"/>
          </a:xfrm>
          <a:prstGeom prst="rect">
            <a:avLst/>
          </a:prstGeom>
        </p:spPr>
      </p:pic>
      <p:pic>
        <p:nvPicPr>
          <p:cNvPr id="20" name="Graphic 19" descr="Gears with solid fill">
            <a:extLst>
              <a:ext uri="{FF2B5EF4-FFF2-40B4-BE49-F238E27FC236}">
                <a16:creationId xmlns:a16="http://schemas.microsoft.com/office/drawing/2014/main" id="{DE42A6AE-C93F-AB72-E6D5-12F419E6E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363" y="1590099"/>
            <a:ext cx="790894" cy="790894"/>
          </a:xfrm>
          <a:prstGeom prst="rect">
            <a:avLst/>
          </a:prstGeom>
        </p:spPr>
      </p:pic>
      <p:pic>
        <p:nvPicPr>
          <p:cNvPr id="22" name="Graphic 21" descr="Brain in head with solid fill">
            <a:extLst>
              <a:ext uri="{FF2B5EF4-FFF2-40B4-BE49-F238E27FC236}">
                <a16:creationId xmlns:a16="http://schemas.microsoft.com/office/drawing/2014/main" id="{CD382A58-1AC7-6375-4BB4-1DCBBE9E86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4045" y="2089447"/>
            <a:ext cx="900101" cy="900101"/>
          </a:xfrm>
          <a:prstGeom prst="rect">
            <a:avLst/>
          </a:prstGeom>
        </p:spPr>
      </p:pic>
      <p:pic>
        <p:nvPicPr>
          <p:cNvPr id="26" name="Graphic 25" descr="Group brainstorm with solid fill">
            <a:extLst>
              <a:ext uri="{FF2B5EF4-FFF2-40B4-BE49-F238E27FC236}">
                <a16:creationId xmlns:a16="http://schemas.microsoft.com/office/drawing/2014/main" id="{6FBC6956-FB9F-42FE-FB3D-93712855AD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37913" y="3077229"/>
            <a:ext cx="963738" cy="963738"/>
          </a:xfrm>
          <a:prstGeom prst="rect">
            <a:avLst/>
          </a:prstGeom>
        </p:spPr>
      </p:pic>
      <p:pic>
        <p:nvPicPr>
          <p:cNvPr id="28" name="Graphic 27" descr="Magnifying glass with solid fill">
            <a:extLst>
              <a:ext uri="{FF2B5EF4-FFF2-40B4-BE49-F238E27FC236}">
                <a16:creationId xmlns:a16="http://schemas.microsoft.com/office/drawing/2014/main" id="{BDD32459-5AE9-95F8-0607-65A35E28C4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64002" y="1281766"/>
            <a:ext cx="740188" cy="720000"/>
          </a:xfrm>
          <a:prstGeom prst="rect">
            <a:avLst/>
          </a:prstGeom>
        </p:spPr>
      </p:pic>
      <p:sp>
        <p:nvSpPr>
          <p:cNvPr id="4" name="Rectangle 3">
            <a:extLst>
              <a:ext uri="{FF2B5EF4-FFF2-40B4-BE49-F238E27FC236}">
                <a16:creationId xmlns:a16="http://schemas.microsoft.com/office/drawing/2014/main" id="{DD87868A-8750-CF84-6E4C-5D4829D23DCF}"/>
              </a:ext>
            </a:extLst>
          </p:cNvPr>
          <p:cNvSpPr/>
          <p:nvPr/>
        </p:nvSpPr>
        <p:spPr>
          <a:xfrm>
            <a:off x="2778189" y="4427152"/>
            <a:ext cx="2658130" cy="1011567"/>
          </a:xfrm>
          <a:prstGeom prst="rect">
            <a:avLst/>
          </a:prstGeom>
          <a:solidFill>
            <a:srgbClr val="ECCAE9">
              <a:alpha val="57012"/>
            </a:srgbClr>
          </a:solidFill>
          <a:ln>
            <a:solidFill>
              <a:srgbClr val="E7D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A606B260-CF60-AC63-6B2A-85CA30223888}"/>
              </a:ext>
            </a:extLst>
          </p:cNvPr>
          <p:cNvSpPr/>
          <p:nvPr/>
        </p:nvSpPr>
        <p:spPr>
          <a:xfrm>
            <a:off x="5559970" y="5567704"/>
            <a:ext cx="2629383" cy="1011567"/>
          </a:xfrm>
          <a:prstGeom prst="rect">
            <a:avLst/>
          </a:prstGeom>
          <a:solidFill>
            <a:srgbClr val="FFCF3E">
              <a:alpha val="50399"/>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1FBEDFCD-3601-C682-7E90-7CFD6B5B646F}"/>
              </a:ext>
            </a:extLst>
          </p:cNvPr>
          <p:cNvSpPr/>
          <p:nvPr/>
        </p:nvSpPr>
        <p:spPr>
          <a:xfrm>
            <a:off x="5533271" y="4427153"/>
            <a:ext cx="2629383" cy="1011567"/>
          </a:xfrm>
          <a:prstGeom prst="rect">
            <a:avLst/>
          </a:prstGeom>
          <a:solidFill>
            <a:srgbClr val="7ABAD6">
              <a:alpha val="5764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23">
            <a:extLst>
              <a:ext uri="{FF2B5EF4-FFF2-40B4-BE49-F238E27FC236}">
                <a16:creationId xmlns:a16="http://schemas.microsoft.com/office/drawing/2014/main" id="{DA2CB367-0AF7-F3D5-A96A-4A625AA7318F}"/>
              </a:ext>
            </a:extLst>
          </p:cNvPr>
          <p:cNvSpPr txBox="1"/>
          <p:nvPr/>
        </p:nvSpPr>
        <p:spPr>
          <a:xfrm>
            <a:off x="2749441" y="4432972"/>
            <a:ext cx="2658130" cy="1015663"/>
          </a:xfrm>
          <a:prstGeom prst="rect">
            <a:avLst/>
          </a:prstGeom>
          <a:noFill/>
        </p:spPr>
        <p:txBody>
          <a:bodyPr wrap="square" rtlCol="0">
            <a:spAutoFit/>
          </a:bodyPr>
          <a:lstStyle/>
          <a:p>
            <a:pPr algn="ctr"/>
            <a:r>
              <a:rPr lang="en-AU" sz="2000" b="1" dirty="0"/>
              <a:t>VALUES</a:t>
            </a:r>
          </a:p>
          <a:p>
            <a:pPr algn="ctr"/>
            <a:r>
              <a:rPr lang="en-AU" sz="2000" dirty="0"/>
              <a:t>Respect human rights, dignity, democracy</a:t>
            </a:r>
          </a:p>
        </p:txBody>
      </p:sp>
      <p:sp>
        <p:nvSpPr>
          <p:cNvPr id="25" name="TextBox 24">
            <a:extLst>
              <a:ext uri="{FF2B5EF4-FFF2-40B4-BE49-F238E27FC236}">
                <a16:creationId xmlns:a16="http://schemas.microsoft.com/office/drawing/2014/main" id="{DA8914C2-A80F-5545-011A-2452E030525E}"/>
              </a:ext>
            </a:extLst>
          </p:cNvPr>
          <p:cNvSpPr txBox="1"/>
          <p:nvPr/>
        </p:nvSpPr>
        <p:spPr>
          <a:xfrm>
            <a:off x="5348172" y="4441351"/>
            <a:ext cx="2999579" cy="1015663"/>
          </a:xfrm>
          <a:prstGeom prst="rect">
            <a:avLst/>
          </a:prstGeom>
          <a:noFill/>
        </p:spPr>
        <p:txBody>
          <a:bodyPr wrap="square" rtlCol="0">
            <a:spAutoFit/>
          </a:bodyPr>
          <a:lstStyle/>
          <a:p>
            <a:pPr algn="ctr"/>
            <a:r>
              <a:rPr lang="en-AU" sz="2000" b="1" dirty="0"/>
              <a:t>ATTITUDES</a:t>
            </a:r>
          </a:p>
          <a:p>
            <a:pPr algn="ctr"/>
            <a:r>
              <a:rPr lang="en-AU" sz="2000" dirty="0"/>
              <a:t>Interact respectfully &amp;</a:t>
            </a:r>
          </a:p>
          <a:p>
            <a:pPr algn="ctr"/>
            <a:r>
              <a:rPr lang="en-AU" sz="2000" dirty="0"/>
              <a:t>meaningfully with others</a:t>
            </a:r>
          </a:p>
        </p:txBody>
      </p:sp>
      <p:sp>
        <p:nvSpPr>
          <p:cNvPr id="27" name="TextBox 26">
            <a:extLst>
              <a:ext uri="{FF2B5EF4-FFF2-40B4-BE49-F238E27FC236}">
                <a16:creationId xmlns:a16="http://schemas.microsoft.com/office/drawing/2014/main" id="{5C91B636-3AE7-CFA7-8D55-8172D790B906}"/>
              </a:ext>
            </a:extLst>
          </p:cNvPr>
          <p:cNvSpPr txBox="1"/>
          <p:nvPr/>
        </p:nvSpPr>
        <p:spPr>
          <a:xfrm>
            <a:off x="5470456" y="5569045"/>
            <a:ext cx="2692198" cy="1015663"/>
          </a:xfrm>
          <a:prstGeom prst="rect">
            <a:avLst/>
          </a:prstGeom>
          <a:noFill/>
        </p:spPr>
        <p:txBody>
          <a:bodyPr wrap="square" rtlCol="0">
            <a:spAutoFit/>
          </a:bodyPr>
          <a:lstStyle/>
          <a:p>
            <a:pPr algn="ctr"/>
            <a:r>
              <a:rPr lang="en-AU" sz="2000" b="1" dirty="0"/>
              <a:t>KNOWLEDGE, CRITICAL UNDERSTANDING of self, the world, others</a:t>
            </a:r>
          </a:p>
        </p:txBody>
      </p:sp>
      <p:pic>
        <p:nvPicPr>
          <p:cNvPr id="29" name="Picture 2">
            <a:extLst>
              <a:ext uri="{FF2B5EF4-FFF2-40B4-BE49-F238E27FC236}">
                <a16:creationId xmlns:a16="http://schemas.microsoft.com/office/drawing/2014/main" id="{6047FFA1-E8E7-78BA-C54E-CB1EAF3874BE}"/>
              </a:ext>
            </a:extLst>
          </p:cNvPr>
          <p:cNvPicPr>
            <a:picLocks noChangeAspect="1" noChangeArrowheads="1"/>
          </p:cNvPicPr>
          <p:nvPr/>
        </p:nvPicPr>
        <p:blipFill>
          <a:blip r:embed="rId13"/>
          <a:srcRect l="65000" t="71111" r="24375" b="12222"/>
          <a:stretch>
            <a:fillRect/>
          </a:stretch>
        </p:blipFill>
        <p:spPr bwMode="auto">
          <a:xfrm>
            <a:off x="11035861" y="5805003"/>
            <a:ext cx="1167961" cy="103055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par>
                                <p:cTn id="17" presetID="5" presetClass="entr" presetSubtype="10" fill="hold" grpId="1"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par>
                                <p:cTn id="26" presetID="5" presetClass="entr" presetSubtype="10" fill="hold" grpId="1"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par>
                                <p:cTn id="29" presetID="5" presetClass="entr" presetSubtype="10" fill="hold" grpId="1"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3" grpId="1" animBg="1"/>
      <p:bldP spid="15" grpId="1"/>
      <p:bldP spid="4" grpId="1" animBg="1"/>
      <p:bldP spid="19" grpId="0" animBg="1"/>
      <p:bldP spid="21" grpId="0" animBg="1"/>
      <p:bldP spid="24" grpId="1"/>
      <p:bldP spid="25" grpId="1"/>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4464" y="1196402"/>
            <a:ext cx="4698611" cy="2308324"/>
          </a:xfrm>
          <a:prstGeom prst="rect">
            <a:avLst/>
          </a:prstGeom>
          <a:noFill/>
          <a:ln>
            <a:noFill/>
          </a:ln>
        </p:spPr>
        <p:txBody>
          <a:bodyPr wrap="square" rtlCol="0">
            <a:spAutoFit/>
          </a:bodyPr>
          <a:lstStyle/>
          <a:p>
            <a:r>
              <a:rPr lang="en-US" sz="2000" dirty="0"/>
              <a:t>Valuing democracy, justice, fairness, equality &amp; the rule of law</a:t>
            </a:r>
            <a:endParaRPr lang="en-US" dirty="0"/>
          </a:p>
          <a:p>
            <a:endParaRPr lang="en-US" sz="2400" dirty="0"/>
          </a:p>
          <a:p>
            <a:r>
              <a:rPr lang="en-US" sz="2000" dirty="0"/>
              <a:t>                        Valuing cultural</a:t>
            </a:r>
          </a:p>
          <a:p>
            <a:r>
              <a:rPr lang="en-US" sz="2000" dirty="0"/>
              <a:t>                        diversity    </a:t>
            </a:r>
            <a:r>
              <a:rPr lang="en-US" sz="1600" dirty="0"/>
              <a:t>   </a:t>
            </a:r>
          </a:p>
          <a:p>
            <a:pPr algn="r"/>
            <a:r>
              <a:rPr lang="en-US" sz="2000" dirty="0"/>
              <a:t>Valuing human dignity </a:t>
            </a:r>
          </a:p>
          <a:p>
            <a:pPr algn="r"/>
            <a:r>
              <a:rPr lang="en-US" sz="2000" dirty="0"/>
              <a:t>&amp; human rights</a:t>
            </a:r>
          </a:p>
        </p:txBody>
      </p:sp>
      <p:sp>
        <p:nvSpPr>
          <p:cNvPr id="8" name="TextBox 7"/>
          <p:cNvSpPr txBox="1"/>
          <p:nvPr/>
        </p:nvSpPr>
        <p:spPr>
          <a:xfrm>
            <a:off x="6012423" y="1196402"/>
            <a:ext cx="4673990" cy="2385268"/>
          </a:xfrm>
          <a:prstGeom prst="rect">
            <a:avLst/>
          </a:prstGeom>
          <a:noFill/>
          <a:ln>
            <a:noFill/>
          </a:ln>
        </p:spPr>
        <p:txBody>
          <a:bodyPr wrap="square" rtlCol="0">
            <a:spAutoFit/>
          </a:bodyPr>
          <a:lstStyle/>
          <a:p>
            <a:pPr algn="r"/>
            <a:r>
              <a:rPr lang="en-US" dirty="0"/>
              <a:t>	</a:t>
            </a:r>
            <a:r>
              <a:rPr lang="en-US" sz="2000" dirty="0"/>
              <a:t>Civil mindedness</a:t>
            </a:r>
          </a:p>
          <a:p>
            <a:pPr algn="r"/>
            <a:r>
              <a:rPr lang="en-US" sz="2000" dirty="0"/>
              <a:t>Openness to cultural otherness, beliefs, world views &amp; practice</a:t>
            </a:r>
          </a:p>
          <a:p>
            <a:pPr algn="r"/>
            <a:endParaRPr lang="en-US" sz="900" dirty="0"/>
          </a:p>
          <a:p>
            <a:r>
              <a:rPr lang="en-US" sz="2000" dirty="0"/>
              <a:t>                      Tolerance of ambiguity           </a:t>
            </a:r>
          </a:p>
          <a:p>
            <a:r>
              <a:rPr lang="en-US" sz="2000" dirty="0"/>
              <a:t>                                  Self efficacy</a:t>
            </a:r>
          </a:p>
          <a:p>
            <a:r>
              <a:rPr lang="en-US" sz="2000" dirty="0"/>
              <a:t>Respect</a:t>
            </a:r>
          </a:p>
          <a:p>
            <a:r>
              <a:rPr lang="en-US" sz="2000" dirty="0"/>
              <a:t>Responsibility	</a:t>
            </a:r>
          </a:p>
        </p:txBody>
      </p:sp>
      <p:sp>
        <p:nvSpPr>
          <p:cNvPr id="9" name="TextBox 8"/>
          <p:cNvSpPr txBox="1"/>
          <p:nvPr/>
        </p:nvSpPr>
        <p:spPr>
          <a:xfrm>
            <a:off x="5852159" y="3608044"/>
            <a:ext cx="5566729" cy="2754600"/>
          </a:xfrm>
          <a:prstGeom prst="rect">
            <a:avLst/>
          </a:prstGeom>
          <a:noFill/>
          <a:ln>
            <a:noFill/>
          </a:ln>
        </p:spPr>
        <p:txBody>
          <a:bodyPr wrap="square" rtlCol="0">
            <a:spAutoFit/>
          </a:bodyPr>
          <a:lstStyle/>
          <a:p>
            <a:r>
              <a:rPr lang="en-US" sz="2000" dirty="0"/>
              <a:t>Knowledge &amp; critical </a:t>
            </a:r>
          </a:p>
          <a:p>
            <a:r>
              <a:rPr lang="en-US" sz="2000" dirty="0"/>
              <a:t>understanding of self             </a:t>
            </a:r>
          </a:p>
          <a:p>
            <a:pPr>
              <a:spcBef>
                <a:spcPts val="1200"/>
              </a:spcBef>
            </a:pPr>
            <a:r>
              <a:rPr lang="en-US" sz="2000" dirty="0"/>
              <a:t>                            Critical understanding </a:t>
            </a:r>
          </a:p>
          <a:p>
            <a:r>
              <a:rPr lang="en-US" sz="2000" dirty="0"/>
              <a:t>           of language &amp; communication</a:t>
            </a:r>
          </a:p>
          <a:p>
            <a:pPr algn="r"/>
            <a:endParaRPr lang="en-US" sz="800" b="1" dirty="0">
              <a:solidFill>
                <a:srgbClr val="FF0000"/>
              </a:solidFill>
            </a:endParaRPr>
          </a:p>
          <a:p>
            <a:pPr marL="144000" algn="r">
              <a:spcBef>
                <a:spcPts val="1800"/>
              </a:spcBef>
            </a:pPr>
            <a:r>
              <a:rPr lang="en-US" sz="2000" dirty="0"/>
              <a:t>     Understanding world, politics, human </a:t>
            </a:r>
          </a:p>
          <a:p>
            <a:pPr marL="144000" algn="r"/>
            <a:r>
              <a:rPr lang="en-US" sz="2000" dirty="0"/>
              <a:t>rights, culture, cultures, religions, economies, environment </a:t>
            </a:r>
            <a:endParaRPr lang="en-US" sz="2000" b="1" dirty="0">
              <a:solidFill>
                <a:srgbClr val="FF0000"/>
              </a:solidFill>
            </a:endParaRPr>
          </a:p>
        </p:txBody>
      </p:sp>
      <p:sp>
        <p:nvSpPr>
          <p:cNvPr id="10" name="TextBox 9"/>
          <p:cNvSpPr txBox="1"/>
          <p:nvPr/>
        </p:nvSpPr>
        <p:spPr>
          <a:xfrm>
            <a:off x="1089513" y="3581670"/>
            <a:ext cx="4762647" cy="2677656"/>
          </a:xfrm>
          <a:prstGeom prst="rect">
            <a:avLst/>
          </a:prstGeom>
          <a:noFill/>
          <a:ln>
            <a:noFill/>
          </a:ln>
        </p:spPr>
        <p:txBody>
          <a:bodyPr wrap="square" rtlCol="0">
            <a:spAutoFit/>
          </a:bodyPr>
          <a:lstStyle/>
          <a:p>
            <a:pPr algn="r"/>
            <a:r>
              <a:rPr lang="en-US" sz="2000" dirty="0"/>
              <a:t>Listening &amp; observing</a:t>
            </a:r>
          </a:p>
          <a:p>
            <a:pPr algn="r"/>
            <a:r>
              <a:rPr lang="en-US" sz="2000" dirty="0"/>
              <a:t> Empathy  Cooperation</a:t>
            </a:r>
            <a:endParaRPr lang="en-US" sz="1400" b="1" dirty="0">
              <a:solidFill>
                <a:srgbClr val="FF0000"/>
              </a:solidFill>
            </a:endParaRPr>
          </a:p>
          <a:p>
            <a:r>
              <a:rPr lang="en-US" sz="2000" dirty="0"/>
              <a:t> Flexibility &amp; adaptability</a:t>
            </a:r>
          </a:p>
          <a:p>
            <a:r>
              <a:rPr lang="en-US" sz="2000" dirty="0"/>
              <a:t>        Linguistics, communication, </a:t>
            </a:r>
          </a:p>
          <a:p>
            <a:r>
              <a:rPr lang="en-US" sz="2000" dirty="0"/>
              <a:t>                   Autonomous learning</a:t>
            </a:r>
          </a:p>
          <a:p>
            <a:endParaRPr lang="en-US" sz="2000" dirty="0"/>
          </a:p>
          <a:p>
            <a:r>
              <a:rPr lang="en-US" sz="2000" dirty="0"/>
              <a:t>Analytical &amp; critical thinking skills</a:t>
            </a:r>
          </a:p>
          <a:p>
            <a:r>
              <a:rPr lang="en-US" sz="2000" dirty="0"/>
              <a:t>Conflict resolution</a:t>
            </a:r>
          </a:p>
          <a:p>
            <a:endParaRPr lang="en-US" sz="800" b="1" dirty="0">
              <a:solidFill>
                <a:srgbClr val="FF0000"/>
              </a:solidFill>
            </a:endParaRPr>
          </a:p>
        </p:txBody>
      </p:sp>
      <p:sp>
        <p:nvSpPr>
          <p:cNvPr id="12" name="Oval 11"/>
          <p:cNvSpPr/>
          <p:nvPr/>
        </p:nvSpPr>
        <p:spPr>
          <a:xfrm>
            <a:off x="2690445" y="2556565"/>
            <a:ext cx="5838093" cy="2180492"/>
          </a:xfrm>
          <a:prstGeom prst="ellipse">
            <a:avLst/>
          </a:prstGeom>
          <a:solidFill>
            <a:srgbClr val="C7D3DF">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2738" y="0"/>
            <a:ext cx="11746523" cy="46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FR"/>
            </a:defPPr>
            <a:lvl1pPr algn="ctr">
              <a:defRPr sz="2600" b="1">
                <a:solidFill>
                  <a:schemeClr val="lt1"/>
                </a:solidFill>
                <a:latin typeface="Myriad Pro" panose="020B0503030403020204" pitchFamily="34" charset="0"/>
                <a:ea typeface="Tahoma" pitchFamily="34" charset="0"/>
                <a:cs typeface="Tahom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 competences for a Democratic Culture. </a:t>
            </a:r>
            <a:endParaRPr lang="fr-FR" dirty="0"/>
          </a:p>
        </p:txBody>
      </p:sp>
      <p:sp>
        <p:nvSpPr>
          <p:cNvPr id="2" name="Rectangle 1"/>
          <p:cNvSpPr/>
          <p:nvPr/>
        </p:nvSpPr>
        <p:spPr>
          <a:xfrm>
            <a:off x="262042" y="6298702"/>
            <a:ext cx="827471" cy="461665"/>
          </a:xfrm>
          <a:prstGeom prst="rect">
            <a:avLst/>
          </a:prstGeom>
        </p:spPr>
        <p:txBody>
          <a:bodyPr wrap="none">
            <a:spAutoFit/>
          </a:bodyPr>
          <a:lstStyle/>
          <a:p>
            <a:r>
              <a:rPr lang="en-US" sz="2400" b="1" dirty="0">
                <a:solidFill>
                  <a:srgbClr val="FF0000"/>
                </a:solidFill>
              </a:rPr>
              <a:t>Skills</a:t>
            </a:r>
          </a:p>
        </p:txBody>
      </p:sp>
      <p:sp>
        <p:nvSpPr>
          <p:cNvPr id="3" name="Rectangle 2"/>
          <p:cNvSpPr/>
          <p:nvPr/>
        </p:nvSpPr>
        <p:spPr>
          <a:xfrm>
            <a:off x="7211032" y="6404210"/>
            <a:ext cx="4725717" cy="461665"/>
          </a:xfrm>
          <a:prstGeom prst="rect">
            <a:avLst/>
          </a:prstGeom>
        </p:spPr>
        <p:txBody>
          <a:bodyPr wrap="none">
            <a:spAutoFit/>
          </a:bodyPr>
          <a:lstStyle/>
          <a:p>
            <a:pPr algn="r"/>
            <a:r>
              <a:rPr lang="en-US" sz="2400" b="1" dirty="0">
                <a:solidFill>
                  <a:srgbClr val="FF0000"/>
                </a:solidFill>
              </a:rPr>
              <a:t>Knowledge &amp; critical understanding</a:t>
            </a:r>
          </a:p>
        </p:txBody>
      </p:sp>
      <p:sp>
        <p:nvSpPr>
          <p:cNvPr id="5" name="Rectangle 4"/>
          <p:cNvSpPr/>
          <p:nvPr/>
        </p:nvSpPr>
        <p:spPr>
          <a:xfrm>
            <a:off x="10550771" y="894209"/>
            <a:ext cx="1364669" cy="461665"/>
          </a:xfrm>
          <a:prstGeom prst="rect">
            <a:avLst/>
          </a:prstGeom>
        </p:spPr>
        <p:txBody>
          <a:bodyPr wrap="none">
            <a:spAutoFit/>
          </a:bodyPr>
          <a:lstStyle/>
          <a:p>
            <a:r>
              <a:rPr lang="en-US" sz="2400" b="1" dirty="0">
                <a:solidFill>
                  <a:srgbClr val="FF0000"/>
                </a:solidFill>
              </a:rPr>
              <a:t>Attitudes</a:t>
            </a:r>
          </a:p>
        </p:txBody>
      </p:sp>
      <p:sp>
        <p:nvSpPr>
          <p:cNvPr id="6" name="Rectangle 5"/>
          <p:cNvSpPr/>
          <p:nvPr/>
        </p:nvSpPr>
        <p:spPr>
          <a:xfrm>
            <a:off x="262041" y="832080"/>
            <a:ext cx="1022139" cy="461665"/>
          </a:xfrm>
          <a:prstGeom prst="rect">
            <a:avLst/>
          </a:prstGeom>
        </p:spPr>
        <p:txBody>
          <a:bodyPr wrap="none">
            <a:spAutoFit/>
          </a:bodyPr>
          <a:lstStyle/>
          <a:p>
            <a:r>
              <a:rPr lang="en-US" sz="2400" b="1" dirty="0">
                <a:solidFill>
                  <a:srgbClr val="FF0000"/>
                </a:solidFill>
              </a:rPr>
              <a:t>Values</a:t>
            </a:r>
            <a:endParaRPr lang="en-US" sz="2400" dirty="0"/>
          </a:p>
        </p:txBody>
      </p:sp>
      <p:sp>
        <p:nvSpPr>
          <p:cNvPr id="13" name="Oval 12"/>
          <p:cNvSpPr/>
          <p:nvPr/>
        </p:nvSpPr>
        <p:spPr>
          <a:xfrm>
            <a:off x="773111" y="1859779"/>
            <a:ext cx="10322781" cy="3729135"/>
          </a:xfrm>
          <a:prstGeom prst="ellipse">
            <a:avLst/>
          </a:prstGeom>
          <a:solidFill>
            <a:srgbClr val="D7E5F1">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D77E166-2535-E940-4442-DF97BFEF5150}"/>
              </a:ext>
            </a:extLst>
          </p:cNvPr>
          <p:cNvPicPr>
            <a:picLocks noChangeAspect="1"/>
          </p:cNvPicPr>
          <p:nvPr/>
        </p:nvPicPr>
        <p:blipFill>
          <a:blip r:embed="rId2"/>
          <a:stretch>
            <a:fillRect/>
          </a:stretch>
        </p:blipFill>
        <p:spPr>
          <a:xfrm>
            <a:off x="1881734" y="636012"/>
            <a:ext cx="381000" cy="292100"/>
          </a:xfrm>
          <a:prstGeom prst="rect">
            <a:avLst/>
          </a:prstGeom>
          <a:ln>
            <a:solidFill>
              <a:schemeClr val="accent1"/>
            </a:solidFill>
          </a:ln>
        </p:spPr>
      </p:pic>
      <p:sp>
        <p:nvSpPr>
          <p:cNvPr id="16" name="TextBox 15">
            <a:extLst>
              <a:ext uri="{FF2B5EF4-FFF2-40B4-BE49-F238E27FC236}">
                <a16:creationId xmlns:a16="http://schemas.microsoft.com/office/drawing/2014/main" id="{AE796C69-25BB-C3C2-FB3B-F820460042FE}"/>
              </a:ext>
            </a:extLst>
          </p:cNvPr>
          <p:cNvSpPr txBox="1"/>
          <p:nvPr/>
        </p:nvSpPr>
        <p:spPr>
          <a:xfrm>
            <a:off x="2144669" y="583695"/>
            <a:ext cx="2413990" cy="369332"/>
          </a:xfrm>
          <a:prstGeom prst="rect">
            <a:avLst/>
          </a:prstGeom>
          <a:noFill/>
        </p:spPr>
        <p:txBody>
          <a:bodyPr wrap="square" rtlCol="0">
            <a:spAutoFit/>
          </a:bodyPr>
          <a:lstStyle/>
          <a:p>
            <a:r>
              <a:rPr lang="fr-FR" dirty="0"/>
              <a:t> = </a:t>
            </a:r>
            <a:r>
              <a:rPr lang="fr-FR" dirty="0" err="1"/>
              <a:t>early</a:t>
            </a:r>
            <a:r>
              <a:rPr lang="fr-FR" dirty="0"/>
              <a:t> </a:t>
            </a:r>
            <a:r>
              <a:rPr lang="fr-FR" dirty="0" err="1"/>
              <a:t>childhood</a:t>
            </a:r>
            <a:endParaRPr lang="fr-FR" dirty="0"/>
          </a:p>
        </p:txBody>
      </p:sp>
      <p:pic>
        <p:nvPicPr>
          <p:cNvPr id="17" name="Picture 16">
            <a:extLst>
              <a:ext uri="{FF2B5EF4-FFF2-40B4-BE49-F238E27FC236}">
                <a16:creationId xmlns:a16="http://schemas.microsoft.com/office/drawing/2014/main" id="{FCE99C59-FFD9-E654-9CF8-FE8BD7E3E941}"/>
              </a:ext>
            </a:extLst>
          </p:cNvPr>
          <p:cNvPicPr>
            <a:picLocks noChangeAspect="1"/>
          </p:cNvPicPr>
          <p:nvPr/>
        </p:nvPicPr>
        <p:blipFill>
          <a:blip r:embed="rId3"/>
          <a:stretch>
            <a:fillRect/>
          </a:stretch>
        </p:blipFill>
        <p:spPr>
          <a:xfrm>
            <a:off x="4530943" y="649694"/>
            <a:ext cx="317500" cy="254000"/>
          </a:xfrm>
          <a:prstGeom prst="rect">
            <a:avLst/>
          </a:prstGeom>
          <a:ln>
            <a:solidFill>
              <a:schemeClr val="accent1"/>
            </a:solidFill>
          </a:ln>
        </p:spPr>
      </p:pic>
      <p:sp>
        <p:nvSpPr>
          <p:cNvPr id="18" name="TextBox 17">
            <a:extLst>
              <a:ext uri="{FF2B5EF4-FFF2-40B4-BE49-F238E27FC236}">
                <a16:creationId xmlns:a16="http://schemas.microsoft.com/office/drawing/2014/main" id="{1732D923-3E8F-5D58-E590-4A13060FD204}"/>
              </a:ext>
            </a:extLst>
          </p:cNvPr>
          <p:cNvSpPr txBox="1"/>
          <p:nvPr/>
        </p:nvSpPr>
        <p:spPr>
          <a:xfrm>
            <a:off x="4848443" y="603203"/>
            <a:ext cx="2413990" cy="369332"/>
          </a:xfrm>
          <a:prstGeom prst="rect">
            <a:avLst/>
          </a:prstGeom>
          <a:noFill/>
        </p:spPr>
        <p:txBody>
          <a:bodyPr wrap="square" rtlCol="0">
            <a:spAutoFit/>
          </a:bodyPr>
          <a:lstStyle/>
          <a:p>
            <a:r>
              <a:rPr lang="fr-FR" dirty="0"/>
              <a:t>= middle </a:t>
            </a:r>
            <a:r>
              <a:rPr lang="fr-FR" dirty="0" err="1"/>
              <a:t>childhood</a:t>
            </a:r>
            <a:endParaRPr lang="fr-FR" dirty="0"/>
          </a:p>
        </p:txBody>
      </p:sp>
      <p:sp>
        <p:nvSpPr>
          <p:cNvPr id="19" name="Rectangle 18">
            <a:extLst>
              <a:ext uri="{FF2B5EF4-FFF2-40B4-BE49-F238E27FC236}">
                <a16:creationId xmlns:a16="http://schemas.microsoft.com/office/drawing/2014/main" id="{307BD1AC-8389-99FF-B594-C0D010D2E063}"/>
              </a:ext>
            </a:extLst>
          </p:cNvPr>
          <p:cNvSpPr/>
          <p:nvPr/>
        </p:nvSpPr>
        <p:spPr>
          <a:xfrm>
            <a:off x="222738" y="953027"/>
            <a:ext cx="11692702" cy="58073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Straight Connector 13">
            <a:extLst>
              <a:ext uri="{FF2B5EF4-FFF2-40B4-BE49-F238E27FC236}">
                <a16:creationId xmlns:a16="http://schemas.microsoft.com/office/drawing/2014/main" id="{97218648-A5F3-7F96-CBA8-5837305D9BFE}"/>
              </a:ext>
            </a:extLst>
          </p:cNvPr>
          <p:cNvCxnSpPr>
            <a:cxnSpLocks/>
          </p:cNvCxnSpPr>
          <p:nvPr/>
        </p:nvCxnSpPr>
        <p:spPr>
          <a:xfrm>
            <a:off x="5852159" y="953027"/>
            <a:ext cx="26446" cy="588574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D5CA7A-E0AF-2E62-4D57-37A6469CC7E3}"/>
              </a:ext>
            </a:extLst>
          </p:cNvPr>
          <p:cNvCxnSpPr>
            <a:cxnSpLocks/>
          </p:cNvCxnSpPr>
          <p:nvPr/>
        </p:nvCxnSpPr>
        <p:spPr>
          <a:xfrm>
            <a:off x="262041" y="3529641"/>
            <a:ext cx="11653399"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53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879AA7-B8F9-A9B5-6B41-993A8EB172CB}"/>
              </a:ext>
            </a:extLst>
          </p:cNvPr>
          <p:cNvSpPr/>
          <p:nvPr/>
        </p:nvSpPr>
        <p:spPr>
          <a:xfrm>
            <a:off x="1524402" y="-4015"/>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 Different competences for different activities online</a:t>
            </a:r>
            <a:endParaRPr lang="en-GB" sz="2600" b="1" dirty="0">
              <a:latin typeface="Myriad Pro" panose="020B0503030403020204" pitchFamily="34" charset="0"/>
              <a:ea typeface="Tahoma" pitchFamily="34" charset="0"/>
              <a:cs typeface="Tahoma" pitchFamily="34" charset="0"/>
            </a:endParaRPr>
          </a:p>
        </p:txBody>
      </p:sp>
      <p:graphicFrame>
        <p:nvGraphicFramePr>
          <p:cNvPr id="9" name="Diagram 8">
            <a:extLst>
              <a:ext uri="{FF2B5EF4-FFF2-40B4-BE49-F238E27FC236}">
                <a16:creationId xmlns:a16="http://schemas.microsoft.com/office/drawing/2014/main" id="{6A1A342C-A143-09F8-175D-3D6D07413BD5}"/>
              </a:ext>
            </a:extLst>
          </p:cNvPr>
          <p:cNvGraphicFramePr/>
          <p:nvPr>
            <p:extLst>
              <p:ext uri="{D42A27DB-BD31-4B8C-83A1-F6EECF244321}">
                <p14:modId xmlns:p14="http://schemas.microsoft.com/office/powerpoint/2010/main" val="1347099179"/>
              </p:ext>
            </p:extLst>
          </p:nvPr>
        </p:nvGraphicFramePr>
        <p:xfrm>
          <a:off x="3220158" y="828522"/>
          <a:ext cx="5475643" cy="3727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C925E9E0-224E-8DBC-9955-783857E4F454}"/>
              </a:ext>
            </a:extLst>
          </p:cNvPr>
          <p:cNvGrpSpPr>
            <a:grpSpLocks noChangeAspect="1"/>
          </p:cNvGrpSpPr>
          <p:nvPr/>
        </p:nvGrpSpPr>
        <p:grpSpPr>
          <a:xfrm>
            <a:off x="4613793" y="3697987"/>
            <a:ext cx="2727272" cy="2520000"/>
            <a:chOff x="3258962" y="4641227"/>
            <a:chExt cx="2337662" cy="2160000"/>
          </a:xfrm>
        </p:grpSpPr>
        <p:pic>
          <p:nvPicPr>
            <p:cNvPr id="10" name="Picture 3">
              <a:extLst>
                <a:ext uri="{FF2B5EF4-FFF2-40B4-BE49-F238E27FC236}">
                  <a16:creationId xmlns:a16="http://schemas.microsoft.com/office/drawing/2014/main" id="{C095E8F7-65A1-7D6C-EEDD-81B92AC5DD67}"/>
                </a:ext>
              </a:extLst>
            </p:cNvPr>
            <p:cNvPicPr>
              <a:picLocks noChangeAspect="1" noChangeArrowheads="1"/>
            </p:cNvPicPr>
            <p:nvPr/>
          </p:nvPicPr>
          <p:blipFill>
            <a:blip r:embed="rId8" cstate="print"/>
            <a:srcRect/>
            <a:stretch>
              <a:fillRect/>
            </a:stretch>
          </p:blipFill>
          <p:spPr bwMode="auto">
            <a:xfrm>
              <a:off x="3258962" y="4641227"/>
              <a:ext cx="2337662" cy="2160000"/>
            </a:xfrm>
            <a:prstGeom prst="rect">
              <a:avLst/>
            </a:prstGeom>
            <a:noFill/>
            <a:ln w="9525">
              <a:noFill/>
              <a:miter lim="800000"/>
              <a:headEnd/>
              <a:tailEnd/>
            </a:ln>
            <a:effectLst/>
          </p:spPr>
        </p:pic>
        <p:sp>
          <p:nvSpPr>
            <p:cNvPr id="11" name="Oval 10">
              <a:extLst>
                <a:ext uri="{FF2B5EF4-FFF2-40B4-BE49-F238E27FC236}">
                  <a16:creationId xmlns:a16="http://schemas.microsoft.com/office/drawing/2014/main" id="{C5A39B72-9EE2-4A80-C9E3-C3282443807D}"/>
                </a:ext>
              </a:extLst>
            </p:cNvPr>
            <p:cNvSpPr/>
            <p:nvPr/>
          </p:nvSpPr>
          <p:spPr>
            <a:xfrm>
              <a:off x="3258962" y="4672359"/>
              <a:ext cx="1078863" cy="1020988"/>
            </a:xfrm>
            <a:prstGeom prst="ellipse">
              <a:avLst/>
            </a:prstGeom>
            <a:solidFill>
              <a:srgbClr val="E94E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yriad Pro" panose="020B0503030403020204" pitchFamily="34" charset="0"/>
                </a:rPr>
                <a:t>Being Online</a:t>
              </a:r>
            </a:p>
          </p:txBody>
        </p:sp>
        <p:sp>
          <p:nvSpPr>
            <p:cNvPr id="12" name="Oval 11">
              <a:extLst>
                <a:ext uri="{FF2B5EF4-FFF2-40B4-BE49-F238E27FC236}">
                  <a16:creationId xmlns:a16="http://schemas.microsoft.com/office/drawing/2014/main" id="{05859BDC-7013-825F-386E-D5A8FE67EFB0}"/>
                </a:ext>
              </a:extLst>
            </p:cNvPr>
            <p:cNvSpPr/>
            <p:nvPr/>
          </p:nvSpPr>
          <p:spPr>
            <a:xfrm>
              <a:off x="4487456" y="4685367"/>
              <a:ext cx="1078863" cy="1020988"/>
            </a:xfrm>
            <a:prstGeom prst="ellipse">
              <a:avLst/>
            </a:prstGeom>
            <a:solidFill>
              <a:srgbClr val="4EAA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yriad Pro" panose="020B0503030403020204" pitchFamily="34" charset="0"/>
                </a:rPr>
                <a:t>Well-being Online</a:t>
              </a:r>
            </a:p>
          </p:txBody>
        </p:sp>
        <p:sp>
          <p:nvSpPr>
            <p:cNvPr id="13" name="Oval 12">
              <a:extLst>
                <a:ext uri="{FF2B5EF4-FFF2-40B4-BE49-F238E27FC236}">
                  <a16:creationId xmlns:a16="http://schemas.microsoft.com/office/drawing/2014/main" id="{2E0AA87A-9C9D-4AA8-EE4B-C6B7B311156D}"/>
                </a:ext>
              </a:extLst>
            </p:cNvPr>
            <p:cNvSpPr/>
            <p:nvPr/>
          </p:nvSpPr>
          <p:spPr>
            <a:xfrm>
              <a:off x="3902014" y="5722437"/>
              <a:ext cx="1078863" cy="1020988"/>
            </a:xfrm>
            <a:prstGeom prst="ellipse">
              <a:avLst/>
            </a:prstGeom>
            <a:solidFill>
              <a:srgbClr val="95C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Myriad Pro" panose="020B0503030403020204" pitchFamily="34" charset="0"/>
                </a:rPr>
                <a:t>Rights Online</a:t>
              </a:r>
            </a:p>
          </p:txBody>
        </p:sp>
      </p:grpSp>
      <p:sp>
        <p:nvSpPr>
          <p:cNvPr id="15" name="Arrow: Striped Right 14">
            <a:extLst>
              <a:ext uri="{FF2B5EF4-FFF2-40B4-BE49-F238E27FC236}">
                <a16:creationId xmlns:a16="http://schemas.microsoft.com/office/drawing/2014/main" id="{784C4D79-18D5-9414-8D63-361F5C35478A}"/>
              </a:ext>
            </a:extLst>
          </p:cNvPr>
          <p:cNvSpPr/>
          <p:nvPr/>
        </p:nvSpPr>
        <p:spPr>
          <a:xfrm rot="12006519">
            <a:off x="3643095" y="3856977"/>
            <a:ext cx="901700" cy="432236"/>
          </a:xfrm>
          <a:prstGeom prst="stripedRightArrow">
            <a:avLst/>
          </a:prstGeom>
          <a:solidFill>
            <a:srgbClr val="93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45777C9-3E47-2793-127F-B2AC11F4A637}"/>
              </a:ext>
            </a:extLst>
          </p:cNvPr>
          <p:cNvSpPr txBox="1"/>
          <p:nvPr/>
        </p:nvSpPr>
        <p:spPr>
          <a:xfrm>
            <a:off x="694435" y="3160013"/>
            <a:ext cx="2727271" cy="1015663"/>
          </a:xfrm>
          <a:prstGeom prst="rect">
            <a:avLst/>
          </a:prstGeom>
          <a:noFill/>
        </p:spPr>
        <p:txBody>
          <a:bodyPr wrap="square" rtlCol="0">
            <a:spAutoFit/>
          </a:bodyPr>
          <a:lstStyle/>
          <a:p>
            <a:pPr algn="ctr"/>
            <a:r>
              <a:rPr lang="en-GB" sz="2000" dirty="0">
                <a:latin typeface="Myriad Pro" panose="020B0503030403020204" pitchFamily="34" charset="0"/>
              </a:rPr>
              <a:t>Understand digital tools &amp; practices, become media savvy. </a:t>
            </a:r>
            <a:endParaRPr lang="en-GB" sz="2000" dirty="0"/>
          </a:p>
        </p:txBody>
      </p:sp>
      <p:sp>
        <p:nvSpPr>
          <p:cNvPr id="17" name="TextBox 16">
            <a:extLst>
              <a:ext uri="{FF2B5EF4-FFF2-40B4-BE49-F238E27FC236}">
                <a16:creationId xmlns:a16="http://schemas.microsoft.com/office/drawing/2014/main" id="{A092A195-4997-193A-30D7-9FDB04EB90FD}"/>
              </a:ext>
            </a:extLst>
          </p:cNvPr>
          <p:cNvSpPr txBox="1"/>
          <p:nvPr/>
        </p:nvSpPr>
        <p:spPr>
          <a:xfrm>
            <a:off x="1024759" y="4555905"/>
            <a:ext cx="3053771" cy="1015663"/>
          </a:xfrm>
          <a:prstGeom prst="rect">
            <a:avLst/>
          </a:prstGeom>
          <a:noFill/>
        </p:spPr>
        <p:txBody>
          <a:bodyPr wrap="square" rtlCol="0">
            <a:spAutoFit/>
          </a:bodyPr>
          <a:lstStyle/>
          <a:p>
            <a:pPr algn="ctr"/>
            <a:r>
              <a:rPr lang="en-GB" sz="2000" dirty="0">
                <a:latin typeface="Myriad Pro" panose="020B0503030403020204" pitchFamily="34" charset="0"/>
              </a:rPr>
              <a:t>Use technology wisely, responsibly and creatively.</a:t>
            </a:r>
            <a:endParaRPr lang="en-GB" sz="2000" dirty="0"/>
          </a:p>
        </p:txBody>
      </p:sp>
      <p:sp>
        <p:nvSpPr>
          <p:cNvPr id="18" name="TextBox 17">
            <a:extLst>
              <a:ext uri="{FF2B5EF4-FFF2-40B4-BE49-F238E27FC236}">
                <a16:creationId xmlns:a16="http://schemas.microsoft.com/office/drawing/2014/main" id="{79646FE0-24EC-8592-21C3-D114FB6C61E9}"/>
              </a:ext>
            </a:extLst>
          </p:cNvPr>
          <p:cNvSpPr txBox="1"/>
          <p:nvPr/>
        </p:nvSpPr>
        <p:spPr>
          <a:xfrm>
            <a:off x="7769492" y="3160013"/>
            <a:ext cx="3257311" cy="1015663"/>
          </a:xfrm>
          <a:prstGeom prst="rect">
            <a:avLst/>
          </a:prstGeom>
          <a:noFill/>
        </p:spPr>
        <p:txBody>
          <a:bodyPr wrap="square" rtlCol="0">
            <a:spAutoFit/>
          </a:bodyPr>
          <a:lstStyle/>
          <a:p>
            <a:pPr algn="r"/>
            <a:r>
              <a:rPr lang="en-GB" sz="2000" dirty="0">
                <a:latin typeface="Myriad Pro" panose="020B0503030403020204" pitchFamily="34" charset="0"/>
              </a:rPr>
              <a:t>Guide children on their learning path, with an eye open to the pitfalls.</a:t>
            </a:r>
            <a:endParaRPr lang="en-GB" sz="2000" dirty="0"/>
          </a:p>
        </p:txBody>
      </p:sp>
      <p:sp>
        <p:nvSpPr>
          <p:cNvPr id="19" name="TextBox 18">
            <a:extLst>
              <a:ext uri="{FF2B5EF4-FFF2-40B4-BE49-F238E27FC236}">
                <a16:creationId xmlns:a16="http://schemas.microsoft.com/office/drawing/2014/main" id="{81696BAE-21DF-1578-310D-BF51FB1E5A3A}"/>
              </a:ext>
            </a:extLst>
          </p:cNvPr>
          <p:cNvSpPr txBox="1"/>
          <p:nvPr/>
        </p:nvSpPr>
        <p:spPr>
          <a:xfrm>
            <a:off x="8091292" y="4502612"/>
            <a:ext cx="3448561" cy="1015663"/>
          </a:xfrm>
          <a:prstGeom prst="rect">
            <a:avLst/>
          </a:prstGeom>
          <a:noFill/>
        </p:spPr>
        <p:txBody>
          <a:bodyPr wrap="square" rtlCol="0">
            <a:spAutoFit/>
          </a:bodyPr>
          <a:lstStyle/>
          <a:p>
            <a:pPr algn="ctr"/>
            <a:r>
              <a:rPr lang="en-GB" sz="2000" dirty="0">
                <a:latin typeface="Myriad Pro" panose="020B0503030403020204" pitchFamily="34" charset="0"/>
              </a:rPr>
              <a:t>Develop self-esteem and an ethical compass, balance online-offline activities.</a:t>
            </a:r>
            <a:endParaRPr lang="en-GB" sz="2000" dirty="0"/>
          </a:p>
        </p:txBody>
      </p:sp>
      <p:sp>
        <p:nvSpPr>
          <p:cNvPr id="20" name="Arrow: Striped Right 19">
            <a:extLst>
              <a:ext uri="{FF2B5EF4-FFF2-40B4-BE49-F238E27FC236}">
                <a16:creationId xmlns:a16="http://schemas.microsoft.com/office/drawing/2014/main" id="{D1721CCB-06D6-3FAE-0D11-AA8CB7ACE770}"/>
              </a:ext>
            </a:extLst>
          </p:cNvPr>
          <p:cNvSpPr/>
          <p:nvPr/>
        </p:nvSpPr>
        <p:spPr>
          <a:xfrm rot="9593481" flipH="1">
            <a:off x="7308813" y="3839816"/>
            <a:ext cx="901700" cy="432236"/>
          </a:xfrm>
          <a:prstGeom prst="stripedRightArrow">
            <a:avLst/>
          </a:prstGeom>
          <a:solidFill>
            <a:srgbClr val="93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Striped Right 20">
            <a:extLst>
              <a:ext uri="{FF2B5EF4-FFF2-40B4-BE49-F238E27FC236}">
                <a16:creationId xmlns:a16="http://schemas.microsoft.com/office/drawing/2014/main" id="{652DB92D-358B-78AC-4404-7AF5E81C7782}"/>
              </a:ext>
            </a:extLst>
          </p:cNvPr>
          <p:cNvSpPr/>
          <p:nvPr/>
        </p:nvSpPr>
        <p:spPr>
          <a:xfrm rot="9593481" flipV="1">
            <a:off x="3643095" y="4645501"/>
            <a:ext cx="901700" cy="432236"/>
          </a:xfrm>
          <a:prstGeom prst="stripedRightArrow">
            <a:avLst/>
          </a:prstGeom>
          <a:solidFill>
            <a:srgbClr val="93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Striped Right 22">
            <a:extLst>
              <a:ext uri="{FF2B5EF4-FFF2-40B4-BE49-F238E27FC236}">
                <a16:creationId xmlns:a16="http://schemas.microsoft.com/office/drawing/2014/main" id="{26A4D727-C0FD-7B80-179D-D89FE605C117}"/>
              </a:ext>
            </a:extLst>
          </p:cNvPr>
          <p:cNvSpPr/>
          <p:nvPr/>
        </p:nvSpPr>
        <p:spPr>
          <a:xfrm rot="12006519" flipH="1" flipV="1">
            <a:off x="7300276" y="4724051"/>
            <a:ext cx="901700" cy="432236"/>
          </a:xfrm>
          <a:prstGeom prst="stripedRightArrow">
            <a:avLst/>
          </a:prstGeom>
          <a:solidFill>
            <a:srgbClr val="93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33E03C0-37A7-2D0D-1EA3-D2D11864C86E}"/>
              </a:ext>
            </a:extLst>
          </p:cNvPr>
          <p:cNvSpPr txBox="1"/>
          <p:nvPr/>
        </p:nvSpPr>
        <p:spPr>
          <a:xfrm>
            <a:off x="2027372" y="6040045"/>
            <a:ext cx="3448561" cy="707886"/>
          </a:xfrm>
          <a:prstGeom prst="rect">
            <a:avLst/>
          </a:prstGeom>
          <a:noFill/>
        </p:spPr>
        <p:txBody>
          <a:bodyPr wrap="square" rtlCol="0">
            <a:spAutoFit/>
          </a:bodyPr>
          <a:lstStyle/>
          <a:p>
            <a:pPr algn="ctr"/>
            <a:r>
              <a:rPr lang="en-GB" sz="2000" dirty="0">
                <a:latin typeface="Myriad Pro" panose="020B0503030403020204" pitchFamily="34" charset="0"/>
              </a:rPr>
              <a:t>Understand rights, respect responsibilities </a:t>
            </a:r>
            <a:endParaRPr lang="en-GB" sz="2000" dirty="0"/>
          </a:p>
        </p:txBody>
      </p:sp>
      <p:sp>
        <p:nvSpPr>
          <p:cNvPr id="3" name="TextBox 2">
            <a:extLst>
              <a:ext uri="{FF2B5EF4-FFF2-40B4-BE49-F238E27FC236}">
                <a16:creationId xmlns:a16="http://schemas.microsoft.com/office/drawing/2014/main" id="{EE803F32-D3B6-5CD4-3E57-D802DD8F32AF}"/>
              </a:ext>
            </a:extLst>
          </p:cNvPr>
          <p:cNvSpPr txBox="1"/>
          <p:nvPr/>
        </p:nvSpPr>
        <p:spPr>
          <a:xfrm>
            <a:off x="6338073" y="6100169"/>
            <a:ext cx="3448561" cy="707886"/>
          </a:xfrm>
          <a:prstGeom prst="rect">
            <a:avLst/>
          </a:prstGeom>
          <a:noFill/>
        </p:spPr>
        <p:txBody>
          <a:bodyPr wrap="square" rtlCol="0">
            <a:spAutoFit/>
          </a:bodyPr>
          <a:lstStyle/>
          <a:p>
            <a:pPr algn="ctr"/>
            <a:r>
              <a:rPr lang="en-GB" sz="2000" dirty="0">
                <a:latin typeface="Myriad Pro" panose="020B0503030403020204" pitchFamily="34" charset="0"/>
              </a:rPr>
              <a:t>Protect privacy, themselves, their tools, the environment.</a:t>
            </a:r>
            <a:endParaRPr lang="en-GB" sz="2000" dirty="0"/>
          </a:p>
        </p:txBody>
      </p:sp>
      <p:sp>
        <p:nvSpPr>
          <p:cNvPr id="5" name="Arrow: Striped Right 20">
            <a:extLst>
              <a:ext uri="{FF2B5EF4-FFF2-40B4-BE49-F238E27FC236}">
                <a16:creationId xmlns:a16="http://schemas.microsoft.com/office/drawing/2014/main" id="{C7A4D63A-0BCE-42F8-3E73-52829A31538E}"/>
              </a:ext>
            </a:extLst>
          </p:cNvPr>
          <p:cNvSpPr/>
          <p:nvPr/>
        </p:nvSpPr>
        <p:spPr>
          <a:xfrm rot="9593481" flipV="1">
            <a:off x="4458927" y="5677861"/>
            <a:ext cx="901700" cy="432236"/>
          </a:xfrm>
          <a:prstGeom prst="stripedRightArrow">
            <a:avLst/>
          </a:prstGeom>
          <a:solidFill>
            <a:srgbClr val="93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Striped Right 22">
            <a:extLst>
              <a:ext uri="{FF2B5EF4-FFF2-40B4-BE49-F238E27FC236}">
                <a16:creationId xmlns:a16="http://schemas.microsoft.com/office/drawing/2014/main" id="{594D31F5-A560-DCD1-79C4-C4763AFDEA3D}"/>
              </a:ext>
            </a:extLst>
          </p:cNvPr>
          <p:cNvSpPr/>
          <p:nvPr/>
        </p:nvSpPr>
        <p:spPr>
          <a:xfrm rot="12006519" flipH="1" flipV="1">
            <a:off x="6619414" y="5643921"/>
            <a:ext cx="901700" cy="432236"/>
          </a:xfrm>
          <a:prstGeom prst="stripedRightArrow">
            <a:avLst/>
          </a:prstGeom>
          <a:solidFill>
            <a:srgbClr val="93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250" fill="hold"/>
                                        <p:tgtEl>
                                          <p:spTgt spid="14"/>
                                        </p:tgtEl>
                                        <p:attrNameLst>
                                          <p:attrName>ppt_x</p:attrName>
                                        </p:attrNameLst>
                                      </p:cBhvr>
                                      <p:tavLst>
                                        <p:tav tm="0">
                                          <p:val>
                                            <p:strVal val="#ppt_x"/>
                                          </p:val>
                                        </p:tav>
                                        <p:tav tm="100000">
                                          <p:val>
                                            <p:strVal val="#ppt_x"/>
                                          </p:val>
                                        </p:tav>
                                      </p:tavLst>
                                    </p:anim>
                                    <p:anim calcmode="lin" valueType="num">
                                      <p:cBhvr additive="base">
                                        <p:cTn id="14"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1"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5" grpId="0" animBg="1"/>
      <p:bldP spid="16" grpId="0"/>
      <p:bldP spid="17" grpId="0"/>
      <p:bldP spid="18" grpId="0"/>
      <p:bldP spid="19" grpId="0"/>
      <p:bldP spid="20" grpId="0" animBg="1"/>
      <p:bldP spid="21" grpId="0" animBg="1"/>
      <p:bldP spid="23" grpId="0" animBg="1"/>
      <p:bldP spid="2" grpId="1"/>
      <p:bldP spid="3" grpId="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F7FE89-D038-2625-A31F-883A98D2383D}"/>
              </a:ext>
            </a:extLst>
          </p:cNvPr>
          <p:cNvSpPr/>
          <p:nvPr/>
        </p:nvSpPr>
        <p:spPr>
          <a:xfrm>
            <a:off x="1530084" y="7"/>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 The 10 domains at a glance</a:t>
            </a:r>
            <a:endParaRPr lang="en-GB" sz="2600" b="1" dirty="0">
              <a:latin typeface="Myriad Pro" panose="020B0503030403020204" pitchFamily="34" charset="0"/>
              <a:ea typeface="Tahoma" pitchFamily="34" charset="0"/>
              <a:cs typeface="Tahoma" pitchFamily="34" charset="0"/>
            </a:endParaRPr>
          </a:p>
        </p:txBody>
      </p:sp>
      <p:graphicFrame>
        <p:nvGraphicFramePr>
          <p:cNvPr id="4" name="Διάγραμμα 8">
            <a:extLst>
              <a:ext uri="{FF2B5EF4-FFF2-40B4-BE49-F238E27FC236}">
                <a16:creationId xmlns:a16="http://schemas.microsoft.com/office/drawing/2014/main" id="{602365C1-6411-1F47-1A83-C1F9FD7A439C}"/>
              </a:ext>
            </a:extLst>
          </p:cNvPr>
          <p:cNvGraphicFramePr/>
          <p:nvPr/>
        </p:nvGraphicFramePr>
        <p:xfrm>
          <a:off x="1789282" y="752855"/>
          <a:ext cx="7907898" cy="536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3A13925-EA92-98A1-05D1-AB9B92F61F39}"/>
              </a:ext>
            </a:extLst>
          </p:cNvPr>
          <p:cNvSpPr txBox="1"/>
          <p:nvPr/>
        </p:nvSpPr>
        <p:spPr>
          <a:xfrm>
            <a:off x="6801220" y="836794"/>
            <a:ext cx="5340960" cy="646331"/>
          </a:xfrm>
          <a:prstGeom prst="rect">
            <a:avLst/>
          </a:prstGeom>
          <a:noFill/>
          <a:ln>
            <a:solidFill>
              <a:srgbClr val="E94E1B"/>
            </a:solidFill>
          </a:ln>
        </p:spPr>
        <p:txBody>
          <a:bodyPr wrap="square" rtlCol="0">
            <a:spAutoFit/>
          </a:bodyPr>
          <a:lstStyle/>
          <a:p>
            <a:pPr algn="r" eaLnBrk="0" fontAlgn="base" hangingPunct="0">
              <a:spcBef>
                <a:spcPct val="0"/>
              </a:spcBef>
              <a:spcAft>
                <a:spcPct val="0"/>
              </a:spcAft>
            </a:pPr>
            <a:r>
              <a:rPr lang="en-FR" altLang="en-FR" b="1" dirty="0">
                <a:latin typeface="Myriad Pro" panose="020B0503030403020204" pitchFamily="34" charset="0"/>
              </a:rPr>
              <a:t>Access and inclusion</a:t>
            </a:r>
            <a:r>
              <a:rPr lang="en-GB" altLang="en-FR" b="1" dirty="0">
                <a:latin typeface="Myriad Pro" panose="020B0503030403020204" pitchFamily="34" charset="0"/>
              </a:rPr>
              <a:t> – </a:t>
            </a:r>
            <a:r>
              <a:rPr lang="en-GB" altLang="en-FR" dirty="0">
                <a:latin typeface="Myriad Pro" panose="020B0503030403020204" pitchFamily="34" charset="0"/>
              </a:rPr>
              <a:t>be an</a:t>
            </a:r>
            <a:r>
              <a:rPr lang="en-GB" altLang="en-FR" b="1" dirty="0">
                <a:latin typeface="Myriad Pro" panose="020B0503030403020204" pitchFamily="34" charset="0"/>
              </a:rPr>
              <a:t> </a:t>
            </a:r>
            <a:r>
              <a:rPr lang="en-GB" altLang="en-FR" dirty="0">
                <a:latin typeface="Myriad Pro" panose="020B0503030403020204" pitchFamily="34" charset="0"/>
              </a:rPr>
              <a:t>effective</a:t>
            </a:r>
            <a:r>
              <a:rPr lang="en-GB" altLang="en-FR" b="1" dirty="0">
                <a:latin typeface="Myriad Pro" panose="020B0503030403020204" pitchFamily="34" charset="0"/>
              </a:rPr>
              <a:t> </a:t>
            </a:r>
            <a:r>
              <a:rPr lang="en-GB" altLang="en-FR" dirty="0">
                <a:latin typeface="Myriad Pro" panose="020B0503030403020204" pitchFamily="34" charset="0"/>
              </a:rPr>
              <a:t>digital user, promote equal access to online &amp; offline</a:t>
            </a:r>
            <a:r>
              <a:rPr lang="en-FR" altLang="en-FR" dirty="0">
                <a:latin typeface="Myriad Pro" panose="020B0503030403020204" pitchFamily="34" charset="0"/>
              </a:rPr>
              <a:t>. </a:t>
            </a:r>
          </a:p>
        </p:txBody>
      </p:sp>
      <p:sp>
        <p:nvSpPr>
          <p:cNvPr id="6" name="TextBox 5">
            <a:extLst>
              <a:ext uri="{FF2B5EF4-FFF2-40B4-BE49-F238E27FC236}">
                <a16:creationId xmlns:a16="http://schemas.microsoft.com/office/drawing/2014/main" id="{447AD2CD-8FCF-D52F-D2D0-D1C8898C6F75}"/>
              </a:ext>
            </a:extLst>
          </p:cNvPr>
          <p:cNvSpPr txBox="1"/>
          <p:nvPr/>
        </p:nvSpPr>
        <p:spPr>
          <a:xfrm>
            <a:off x="7289793" y="1686200"/>
            <a:ext cx="4689043" cy="646331"/>
          </a:xfrm>
          <a:prstGeom prst="rect">
            <a:avLst/>
          </a:prstGeom>
          <a:noFill/>
          <a:ln>
            <a:solidFill>
              <a:srgbClr val="E94E1B"/>
            </a:solidFill>
          </a:ln>
        </p:spPr>
        <p:txBody>
          <a:bodyPr wrap="square" rtlCol="0">
            <a:spAutoFit/>
          </a:bodyPr>
          <a:lstStyle>
            <a:defPPr>
              <a:defRPr lang="en-FR"/>
            </a:defPPr>
            <a:lvl1pPr algn="r" eaLnBrk="0" fontAlgn="base" hangingPunct="0">
              <a:spcBef>
                <a:spcPct val="0"/>
              </a:spcBef>
              <a:spcAft>
                <a:spcPct val="0"/>
              </a:spcAft>
              <a:defRPr b="1">
                <a:latin typeface="Myriad Pro" panose="020B0503030403020204" pitchFamily="34" charset="0"/>
              </a:defRPr>
            </a:lvl1pPr>
          </a:lstStyle>
          <a:p>
            <a:pPr algn="ctr"/>
            <a:r>
              <a:rPr lang="en-FR" altLang="en-FR" dirty="0"/>
              <a:t>Learning and creativity</a:t>
            </a:r>
            <a:r>
              <a:rPr lang="en-GB" altLang="en-FR" dirty="0"/>
              <a:t> –</a:t>
            </a:r>
            <a:r>
              <a:rPr lang="en-FR" altLang="en-FR" dirty="0"/>
              <a:t> </a:t>
            </a:r>
            <a:r>
              <a:rPr lang="en-GB" altLang="en-FR" b="0" dirty="0"/>
              <a:t>use digital tools creatively, become a lifelong learner</a:t>
            </a:r>
            <a:r>
              <a:rPr lang="en-GB" altLang="en-FR" dirty="0"/>
              <a:t>.</a:t>
            </a:r>
            <a:endParaRPr lang="en-FR" altLang="en-FR" dirty="0"/>
          </a:p>
        </p:txBody>
      </p:sp>
      <p:sp>
        <p:nvSpPr>
          <p:cNvPr id="7" name="TextBox 6">
            <a:extLst>
              <a:ext uri="{FF2B5EF4-FFF2-40B4-BE49-F238E27FC236}">
                <a16:creationId xmlns:a16="http://schemas.microsoft.com/office/drawing/2014/main" id="{8B3A8A4A-DF32-BA4C-4BB5-D881532D194C}"/>
              </a:ext>
            </a:extLst>
          </p:cNvPr>
          <p:cNvSpPr txBox="1"/>
          <p:nvPr/>
        </p:nvSpPr>
        <p:spPr>
          <a:xfrm>
            <a:off x="7033752" y="2472651"/>
            <a:ext cx="5180876" cy="646331"/>
          </a:xfrm>
          <a:prstGeom prst="rect">
            <a:avLst/>
          </a:prstGeom>
          <a:noFill/>
          <a:ln>
            <a:solidFill>
              <a:srgbClr val="E94E1B"/>
            </a:solidFill>
          </a:ln>
        </p:spPr>
        <p:txBody>
          <a:bodyPr wrap="square" rtlCol="0">
            <a:spAutoFit/>
          </a:bodyPr>
          <a:lstStyle/>
          <a:p>
            <a:pPr eaLnBrk="0" fontAlgn="base" hangingPunct="0">
              <a:spcBef>
                <a:spcPct val="0"/>
              </a:spcBef>
              <a:spcAft>
                <a:spcPct val="0"/>
              </a:spcAft>
            </a:pPr>
            <a:r>
              <a:rPr lang="en-FR" altLang="en-FR" b="1" dirty="0">
                <a:latin typeface="Myriad Pro" panose="020B0503030403020204" pitchFamily="34" charset="0"/>
              </a:rPr>
              <a:t>     Media and information literacy</a:t>
            </a:r>
            <a:r>
              <a:rPr lang="en-GB" altLang="en-FR" b="1" dirty="0">
                <a:latin typeface="Myriad Pro" panose="020B0503030403020204" pitchFamily="34" charset="0"/>
              </a:rPr>
              <a:t> –</a:t>
            </a:r>
            <a:r>
              <a:rPr lang="en-FR" altLang="en-FR" b="1" dirty="0">
                <a:latin typeface="Myriad Pro" panose="020B0503030403020204" pitchFamily="34" charset="0"/>
              </a:rPr>
              <a:t> </a:t>
            </a:r>
            <a:r>
              <a:rPr lang="en-GB" altLang="en-FR" dirty="0">
                <a:latin typeface="Myriad Pro" panose="020B0503030403020204" pitchFamily="34" charset="0"/>
              </a:rPr>
              <a:t>critically understand, interpret and use digital technology.</a:t>
            </a:r>
            <a:endParaRPr lang="en-GB" dirty="0">
              <a:latin typeface="Myriad Pro" panose="020B0503030403020204" pitchFamily="34" charset="0"/>
            </a:endParaRPr>
          </a:p>
        </p:txBody>
      </p:sp>
      <p:sp>
        <p:nvSpPr>
          <p:cNvPr id="8" name="TextBox 7">
            <a:extLst>
              <a:ext uri="{FF2B5EF4-FFF2-40B4-BE49-F238E27FC236}">
                <a16:creationId xmlns:a16="http://schemas.microsoft.com/office/drawing/2014/main" id="{53FEC0A7-0B74-F727-FED2-B843CCE84A08}"/>
              </a:ext>
            </a:extLst>
          </p:cNvPr>
          <p:cNvSpPr txBox="1"/>
          <p:nvPr/>
        </p:nvSpPr>
        <p:spPr>
          <a:xfrm>
            <a:off x="164088" y="1935692"/>
            <a:ext cx="4738120" cy="646331"/>
          </a:xfrm>
          <a:prstGeom prst="rect">
            <a:avLst/>
          </a:prstGeom>
          <a:noFill/>
          <a:ln>
            <a:solidFill>
              <a:schemeClr val="accent1"/>
            </a:solidFill>
          </a:ln>
        </p:spPr>
        <p:txBody>
          <a:bodyPr wrap="square" rtlCol="0">
            <a:spAutoFit/>
          </a:bodyPr>
          <a:lstStyle/>
          <a:p>
            <a:pPr algn="r" eaLnBrk="0" fontAlgn="base" hangingPunct="0">
              <a:spcBef>
                <a:spcPct val="0"/>
              </a:spcBef>
              <a:spcAft>
                <a:spcPct val="0"/>
              </a:spcAft>
            </a:pPr>
            <a:r>
              <a:rPr lang="en-FR" altLang="en-FR" b="1" dirty="0">
                <a:latin typeface="Myriad Pro" panose="020B0503030403020204" pitchFamily="34" charset="0"/>
              </a:rPr>
              <a:t>Ethics and empathy </a:t>
            </a:r>
            <a:r>
              <a:rPr lang="en-GB" altLang="en-FR" b="1" dirty="0">
                <a:latin typeface="Myriad Pro" panose="020B0503030403020204" pitchFamily="34" charset="0"/>
              </a:rPr>
              <a:t>– </a:t>
            </a:r>
            <a:r>
              <a:rPr lang="en-GB" altLang="en-FR" dirty="0">
                <a:latin typeface="Myriad Pro" panose="020B0503030403020204" pitchFamily="34" charset="0"/>
              </a:rPr>
              <a:t>learn to be fair, ethical, open to diversity; develop empathy.</a:t>
            </a:r>
          </a:p>
        </p:txBody>
      </p:sp>
      <p:sp>
        <p:nvSpPr>
          <p:cNvPr id="9" name="TextBox 8">
            <a:extLst>
              <a:ext uri="{FF2B5EF4-FFF2-40B4-BE49-F238E27FC236}">
                <a16:creationId xmlns:a16="http://schemas.microsoft.com/office/drawing/2014/main" id="{CFD8DA20-DB19-3EC5-D8FB-D8F65E0F6061}"/>
              </a:ext>
            </a:extLst>
          </p:cNvPr>
          <p:cNvSpPr txBox="1"/>
          <p:nvPr/>
        </p:nvSpPr>
        <p:spPr>
          <a:xfrm>
            <a:off x="164088" y="2795816"/>
            <a:ext cx="4139898" cy="923330"/>
          </a:xfrm>
          <a:prstGeom prst="rect">
            <a:avLst/>
          </a:prstGeom>
          <a:noFill/>
          <a:ln>
            <a:solidFill>
              <a:schemeClr val="accent1"/>
            </a:solidFill>
          </a:ln>
        </p:spPr>
        <p:txBody>
          <a:bodyPr wrap="square" rtlCol="0">
            <a:spAutoFit/>
          </a:bodyPr>
          <a:lstStyle/>
          <a:p>
            <a:pPr eaLnBrk="0" fontAlgn="base" hangingPunct="0">
              <a:spcBef>
                <a:spcPct val="0"/>
              </a:spcBef>
              <a:spcAft>
                <a:spcPct val="0"/>
              </a:spcAft>
            </a:pPr>
            <a:r>
              <a:rPr lang="en-FR" altLang="en-FR" b="1" dirty="0">
                <a:latin typeface="Myriad Pro" panose="020B0503030403020204" pitchFamily="34" charset="0"/>
              </a:rPr>
              <a:t>Health and well-being</a:t>
            </a:r>
            <a:r>
              <a:rPr lang="en-GB" altLang="en-FR" b="1" dirty="0">
                <a:latin typeface="Myriad Pro" panose="020B0503030403020204" pitchFamily="34" charset="0"/>
              </a:rPr>
              <a:t> – </a:t>
            </a:r>
            <a:r>
              <a:rPr lang="en-GB" altLang="en-FR" dirty="0">
                <a:latin typeface="Myriad Pro" panose="020B0503030403020204" pitchFamily="34" charset="0"/>
              </a:rPr>
              <a:t>a</a:t>
            </a:r>
            <a:r>
              <a:rPr lang="en-FR" altLang="en-FR" dirty="0">
                <a:latin typeface="Myriad Pro" panose="020B0503030403020204" pitchFamily="34" charset="0"/>
              </a:rPr>
              <a:t>wa</a:t>
            </a:r>
            <a:r>
              <a:rPr lang="en-GB" altLang="en-FR" dirty="0" err="1">
                <a:latin typeface="Myriad Pro" panose="020B0503030403020204" pitchFamily="34" charset="0"/>
              </a:rPr>
              <a:t>reness</a:t>
            </a:r>
            <a:r>
              <a:rPr lang="en-GB" altLang="en-FR" dirty="0">
                <a:latin typeface="Myriad Pro" panose="020B0503030403020204" pitchFamily="34" charset="0"/>
              </a:rPr>
              <a:t> </a:t>
            </a:r>
            <a:r>
              <a:rPr lang="en-FR" altLang="en-FR" dirty="0">
                <a:latin typeface="Myriad Pro" panose="020B0503030403020204" pitchFamily="34" charset="0"/>
              </a:rPr>
              <a:t>of </a:t>
            </a:r>
            <a:r>
              <a:rPr lang="en-GB" altLang="en-FR" dirty="0">
                <a:latin typeface="Myriad Pro" panose="020B0503030403020204" pitchFamily="34" charset="0"/>
              </a:rPr>
              <a:t>impact of</a:t>
            </a:r>
            <a:r>
              <a:rPr lang="en-FR" altLang="en-FR" dirty="0">
                <a:latin typeface="Myriad Pro" panose="020B0503030403020204" pitchFamily="34" charset="0"/>
              </a:rPr>
              <a:t> </a:t>
            </a:r>
            <a:r>
              <a:rPr lang="en-GB" altLang="en-FR" dirty="0">
                <a:latin typeface="Myriad Pro" panose="020B0503030403020204" pitchFamily="34" charset="0"/>
              </a:rPr>
              <a:t>digital technology on mind </a:t>
            </a:r>
          </a:p>
          <a:p>
            <a:pPr eaLnBrk="0" fontAlgn="base" hangingPunct="0">
              <a:spcBef>
                <a:spcPct val="0"/>
              </a:spcBef>
              <a:spcAft>
                <a:spcPct val="0"/>
              </a:spcAft>
            </a:pPr>
            <a:r>
              <a:rPr lang="en-GB" altLang="en-FR" dirty="0">
                <a:latin typeface="Myriad Pro" panose="020B0503030403020204" pitchFamily="34" charset="0"/>
              </a:rPr>
              <a:t>and body.</a:t>
            </a:r>
          </a:p>
        </p:txBody>
      </p:sp>
      <p:sp>
        <p:nvSpPr>
          <p:cNvPr id="10" name="TextBox 9">
            <a:extLst>
              <a:ext uri="{FF2B5EF4-FFF2-40B4-BE49-F238E27FC236}">
                <a16:creationId xmlns:a16="http://schemas.microsoft.com/office/drawing/2014/main" id="{3D5743F1-568B-EC00-1837-23229D7D0CA7}"/>
              </a:ext>
            </a:extLst>
          </p:cNvPr>
          <p:cNvSpPr txBox="1"/>
          <p:nvPr/>
        </p:nvSpPr>
        <p:spPr>
          <a:xfrm>
            <a:off x="488279" y="3880010"/>
            <a:ext cx="3764877" cy="923330"/>
          </a:xfrm>
          <a:prstGeom prst="rect">
            <a:avLst/>
          </a:prstGeom>
          <a:noFill/>
          <a:ln>
            <a:solidFill>
              <a:schemeClr val="accent1"/>
            </a:solidFill>
          </a:ln>
        </p:spPr>
        <p:txBody>
          <a:bodyPr wrap="none" rtlCol="0">
            <a:spAutoFit/>
          </a:bodyPr>
          <a:lstStyle/>
          <a:p>
            <a:pPr algn="r" eaLnBrk="0" fontAlgn="base" hangingPunct="0">
              <a:spcBef>
                <a:spcPct val="0"/>
              </a:spcBef>
              <a:spcAft>
                <a:spcPct val="0"/>
              </a:spcAft>
            </a:pPr>
            <a:r>
              <a:rPr lang="en-GB" altLang="en-FR" b="1" dirty="0" err="1">
                <a:latin typeface="Myriad Pro" panose="020B0503030403020204" pitchFamily="34" charset="0"/>
              </a:rPr>
              <a:t>ePresence</a:t>
            </a:r>
            <a:r>
              <a:rPr lang="en-GB" altLang="en-FR" b="1" dirty="0">
                <a:latin typeface="Myriad Pro" panose="020B0503030403020204" pitchFamily="34" charset="0"/>
              </a:rPr>
              <a:t> and Communication</a:t>
            </a:r>
            <a:r>
              <a:rPr lang="en-GB" altLang="en-FR" dirty="0">
                <a:latin typeface="Myriad Pro" panose="020B0503030403020204" pitchFamily="34" charset="0"/>
              </a:rPr>
              <a:t> – </a:t>
            </a:r>
            <a:br>
              <a:rPr lang="en-GB" altLang="en-FR" dirty="0">
                <a:latin typeface="Myriad Pro" panose="020B0503030403020204" pitchFamily="34" charset="0"/>
              </a:rPr>
            </a:br>
            <a:r>
              <a:rPr lang="en-GB" altLang="en-FR" dirty="0">
                <a:latin typeface="Myriad Pro" panose="020B0503030403020204" pitchFamily="34" charset="0"/>
              </a:rPr>
              <a:t>maintain a positive online image, </a:t>
            </a:r>
            <a:br>
              <a:rPr lang="en-GB" altLang="en-FR" dirty="0">
                <a:latin typeface="Myriad Pro" panose="020B0503030403020204" pitchFamily="34" charset="0"/>
              </a:rPr>
            </a:br>
            <a:r>
              <a:rPr lang="en-GB" altLang="en-FR" dirty="0">
                <a:latin typeface="Myriad Pro" panose="020B0503030403020204" pitchFamily="34" charset="0"/>
              </a:rPr>
              <a:t>engage responsibly with others.</a:t>
            </a:r>
            <a:endParaRPr lang="en-GB" dirty="0">
              <a:latin typeface="Myriad Pro" panose="020B0503030403020204" pitchFamily="34" charset="0"/>
            </a:endParaRPr>
          </a:p>
        </p:txBody>
      </p:sp>
      <p:sp>
        <p:nvSpPr>
          <p:cNvPr id="11" name="TextBox 10">
            <a:extLst>
              <a:ext uri="{FF2B5EF4-FFF2-40B4-BE49-F238E27FC236}">
                <a16:creationId xmlns:a16="http://schemas.microsoft.com/office/drawing/2014/main" id="{37299459-9E82-9032-8B03-6CEB40DF3D71}"/>
              </a:ext>
            </a:extLst>
          </p:cNvPr>
          <p:cNvSpPr txBox="1"/>
          <p:nvPr/>
        </p:nvSpPr>
        <p:spPr>
          <a:xfrm>
            <a:off x="6881956" y="3909950"/>
            <a:ext cx="5057181" cy="646331"/>
          </a:xfrm>
          <a:prstGeom prst="rect">
            <a:avLst/>
          </a:prstGeom>
          <a:noFill/>
          <a:ln>
            <a:solidFill>
              <a:srgbClr val="00B050"/>
            </a:solidFill>
          </a:ln>
        </p:spPr>
        <p:txBody>
          <a:bodyPr wrap="square" rtlCol="0">
            <a:spAutoFit/>
          </a:bodyPr>
          <a:lstStyle/>
          <a:p>
            <a:pPr algn="ctr" eaLnBrk="0" fontAlgn="base" hangingPunct="0">
              <a:spcBef>
                <a:spcPct val="0"/>
              </a:spcBef>
              <a:spcAft>
                <a:spcPts val="600"/>
              </a:spcAft>
            </a:pPr>
            <a:r>
              <a:rPr lang="en-GB" altLang="en-FR" b="1" dirty="0">
                <a:latin typeface="Myriad Pro" panose="020B0503030403020204" pitchFamily="34" charset="0"/>
              </a:rPr>
              <a:t>Active participation</a:t>
            </a:r>
            <a:r>
              <a:rPr lang="en-GB" altLang="en-FR" dirty="0">
                <a:latin typeface="Myriad Pro" panose="020B0503030403020204" pitchFamily="34" charset="0"/>
              </a:rPr>
              <a:t> – take an active, ethical </a:t>
            </a:r>
            <a:br>
              <a:rPr lang="en-GB" altLang="en-FR" dirty="0">
                <a:latin typeface="Myriad Pro" panose="020B0503030403020204" pitchFamily="34" charset="0"/>
              </a:rPr>
            </a:br>
            <a:r>
              <a:rPr lang="en-GB" altLang="en-FR" dirty="0">
                <a:latin typeface="Myriad Pro" panose="020B0503030403020204" pitchFamily="34" charset="0"/>
              </a:rPr>
              <a:t>role in on- and offline communities.</a:t>
            </a:r>
            <a:endParaRPr lang="en-GB" dirty="0">
              <a:latin typeface="Myriad Pro" panose="020B0503030403020204" pitchFamily="34" charset="0"/>
            </a:endParaRPr>
          </a:p>
        </p:txBody>
      </p:sp>
      <p:sp>
        <p:nvSpPr>
          <p:cNvPr id="12" name="TextBox 11">
            <a:extLst>
              <a:ext uri="{FF2B5EF4-FFF2-40B4-BE49-F238E27FC236}">
                <a16:creationId xmlns:a16="http://schemas.microsoft.com/office/drawing/2014/main" id="{58672F03-7769-D2B8-DD0B-137AB83A6C00}"/>
              </a:ext>
            </a:extLst>
          </p:cNvPr>
          <p:cNvSpPr txBox="1"/>
          <p:nvPr/>
        </p:nvSpPr>
        <p:spPr>
          <a:xfrm>
            <a:off x="488279" y="5742049"/>
            <a:ext cx="4738120" cy="923330"/>
          </a:xfrm>
          <a:prstGeom prst="rect">
            <a:avLst/>
          </a:prstGeom>
          <a:noFill/>
          <a:ln>
            <a:solidFill>
              <a:schemeClr val="accent1"/>
            </a:solidFill>
          </a:ln>
        </p:spPr>
        <p:txBody>
          <a:bodyPr wrap="square" rtlCol="0">
            <a:spAutoFit/>
          </a:bodyPr>
          <a:lstStyle/>
          <a:p>
            <a:pPr algn="r" eaLnBrk="0" fontAlgn="base" hangingPunct="0">
              <a:spcBef>
                <a:spcPct val="0"/>
              </a:spcBef>
              <a:spcAft>
                <a:spcPct val="0"/>
              </a:spcAft>
            </a:pPr>
            <a:r>
              <a:rPr lang="en-GB" altLang="en-FR" b="1" dirty="0">
                <a:latin typeface="Myriad Pro" panose="020B0503030403020204" pitchFamily="34" charset="0"/>
              </a:rPr>
              <a:t>Consumer awareness – </a:t>
            </a:r>
            <a:r>
              <a:rPr lang="en-GB" altLang="en-FR" dirty="0">
                <a:latin typeface="Myriad Pro" panose="020B0503030403020204" pitchFamily="34" charset="0"/>
              </a:rPr>
              <a:t>know our rights as users, consumers, entrepreneurs, and be ecologically responsible.</a:t>
            </a:r>
            <a:endParaRPr lang="en-GB" dirty="0">
              <a:latin typeface="Myriad Pro" panose="020B0503030403020204" pitchFamily="34" charset="0"/>
            </a:endParaRPr>
          </a:p>
        </p:txBody>
      </p:sp>
      <p:sp>
        <p:nvSpPr>
          <p:cNvPr id="13" name="TextBox 12">
            <a:extLst>
              <a:ext uri="{FF2B5EF4-FFF2-40B4-BE49-F238E27FC236}">
                <a16:creationId xmlns:a16="http://schemas.microsoft.com/office/drawing/2014/main" id="{F8489C7E-5C5C-EF6B-7B02-CA306BE6E2F6}"/>
              </a:ext>
            </a:extLst>
          </p:cNvPr>
          <p:cNvSpPr txBox="1"/>
          <p:nvPr/>
        </p:nvSpPr>
        <p:spPr>
          <a:xfrm>
            <a:off x="7107435" y="4843111"/>
            <a:ext cx="5179489" cy="646331"/>
          </a:xfrm>
          <a:prstGeom prst="rect">
            <a:avLst/>
          </a:prstGeom>
          <a:noFill/>
          <a:ln>
            <a:solidFill>
              <a:srgbClr val="00B050"/>
            </a:solidFill>
          </a:ln>
        </p:spPr>
        <p:txBody>
          <a:bodyPr wrap="square" rtlCol="0">
            <a:spAutoFit/>
          </a:bodyPr>
          <a:lstStyle/>
          <a:p>
            <a:pPr algn="ctr" eaLnBrk="0" fontAlgn="base" hangingPunct="0">
              <a:spcBef>
                <a:spcPct val="0"/>
              </a:spcBef>
              <a:spcAft>
                <a:spcPts val="600"/>
              </a:spcAft>
            </a:pPr>
            <a:r>
              <a:rPr lang="en-GB" altLang="en-FR" b="1" dirty="0">
                <a:latin typeface="Myriad Pro" panose="020B0503030403020204" pitchFamily="34" charset="0"/>
              </a:rPr>
              <a:t>Rights and responsibilities </a:t>
            </a:r>
            <a:r>
              <a:rPr lang="en-GB" altLang="en-FR" dirty="0">
                <a:latin typeface="Myriad Pro" panose="020B0503030403020204" pitchFamily="34" charset="0"/>
              </a:rPr>
              <a:t>– know, understand, defend our rights, respect our responsibilities</a:t>
            </a:r>
            <a:r>
              <a:rPr lang="en-GB" altLang="en-FR" sz="1400" dirty="0">
                <a:latin typeface="Myriad Pro" panose="020B0503030403020204" pitchFamily="34" charset="0"/>
              </a:rPr>
              <a:t>.</a:t>
            </a:r>
          </a:p>
        </p:txBody>
      </p:sp>
      <p:sp>
        <p:nvSpPr>
          <p:cNvPr id="14" name="TextBox 13">
            <a:extLst>
              <a:ext uri="{FF2B5EF4-FFF2-40B4-BE49-F238E27FC236}">
                <a16:creationId xmlns:a16="http://schemas.microsoft.com/office/drawing/2014/main" id="{742398A8-B7CB-C4F6-1E1F-911403709AA9}"/>
              </a:ext>
            </a:extLst>
          </p:cNvPr>
          <p:cNvSpPr txBox="1"/>
          <p:nvPr/>
        </p:nvSpPr>
        <p:spPr>
          <a:xfrm>
            <a:off x="6881956" y="5776273"/>
            <a:ext cx="5179488" cy="923330"/>
          </a:xfrm>
          <a:prstGeom prst="rect">
            <a:avLst/>
          </a:prstGeom>
          <a:noFill/>
          <a:ln>
            <a:solidFill>
              <a:srgbClr val="00B050"/>
            </a:solidFill>
          </a:ln>
        </p:spPr>
        <p:txBody>
          <a:bodyPr wrap="square" rtlCol="0">
            <a:spAutoFit/>
          </a:bodyPr>
          <a:lstStyle/>
          <a:p>
            <a:pPr eaLnBrk="0" fontAlgn="base" hangingPunct="0">
              <a:spcBef>
                <a:spcPct val="0"/>
              </a:spcBef>
              <a:spcAft>
                <a:spcPts val="600"/>
              </a:spcAft>
            </a:pPr>
            <a:r>
              <a:rPr lang="en-GB" altLang="en-FR" b="1" dirty="0">
                <a:latin typeface="Myriad Pro" panose="020B0503030403020204" pitchFamily="34" charset="0"/>
              </a:rPr>
              <a:t>Privacy and security</a:t>
            </a:r>
            <a:r>
              <a:rPr lang="en-GB" altLang="en-FR" dirty="0">
                <a:latin typeface="Myriad Pro" panose="020B0503030403020204" pitchFamily="34" charset="0"/>
              </a:rPr>
              <a:t> – protect tools and data, be mindful of the impact of actions on safety of self and others.</a:t>
            </a:r>
            <a:endParaRPr lang="en-GB" dirty="0">
              <a:latin typeface="Myriad Pro" panose="020B0503030403020204" pitchFamily="34" charset="0"/>
            </a:endParaRPr>
          </a:p>
        </p:txBody>
      </p:sp>
    </p:spTree>
    <p:extLst>
      <p:ext uri="{BB962C8B-B14F-4D97-AF65-F5344CB8AC3E}">
        <p14:creationId xmlns:p14="http://schemas.microsoft.com/office/powerpoint/2010/main" val="225896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82558" y="1400719"/>
            <a:ext cx="5651640" cy="3452227"/>
          </a:xfrm>
          <a:prstGeom prst="rect">
            <a:avLst/>
          </a:prstGeom>
          <a:noFill/>
        </p:spPr>
        <p:txBody>
          <a:bodyPr wrap="square" rtlCol="0">
            <a:spAutoFit/>
          </a:bodyPr>
          <a:lstStyle/>
          <a:p>
            <a:pPr fontAlgn="base">
              <a:spcAft>
                <a:spcPts val="1400"/>
              </a:spcAft>
              <a:buClr>
                <a:srgbClr val="E94E1B"/>
              </a:buClr>
            </a:pPr>
            <a:r>
              <a:rPr lang="en-GB" sz="2000" dirty="0">
                <a:latin typeface="Myriad Pro" panose="020B0503030403020204" pitchFamily="34" charset="0"/>
              </a:rPr>
              <a:t>How to tell if information sources are reliable</a:t>
            </a:r>
          </a:p>
          <a:p>
            <a:pPr fontAlgn="base">
              <a:spcAft>
                <a:spcPts val="1400"/>
              </a:spcAft>
              <a:buClr>
                <a:srgbClr val="E94E1B"/>
              </a:buClr>
            </a:pPr>
            <a:r>
              <a:rPr lang="en-GB" sz="2000" dirty="0">
                <a:latin typeface="Myriad Pro" panose="020B0503030403020204" pitchFamily="34" charset="0"/>
              </a:rPr>
              <a:t>Compare sources, discern if news is fake</a:t>
            </a:r>
          </a:p>
          <a:p>
            <a:pPr fontAlgn="base">
              <a:spcAft>
                <a:spcPts val="1400"/>
              </a:spcAft>
              <a:buClr>
                <a:srgbClr val="E94E1B"/>
              </a:buClr>
            </a:pPr>
            <a:r>
              <a:rPr lang="en-GB" sz="2000" dirty="0">
                <a:latin typeface="Myriad Pro" panose="020B0503030403020204" pitchFamily="34" charset="0"/>
              </a:rPr>
              <a:t>Use search engines effectively, compare results</a:t>
            </a:r>
          </a:p>
          <a:p>
            <a:pPr fontAlgn="base">
              <a:spcAft>
                <a:spcPts val="1400"/>
              </a:spcAft>
              <a:buClr>
                <a:srgbClr val="E94E1B"/>
              </a:buClr>
            </a:pPr>
            <a:r>
              <a:rPr lang="en-GB" sz="2000" dirty="0">
                <a:latin typeface="Myriad Pro" panose="020B0503030403020204" pitchFamily="34" charset="0"/>
              </a:rPr>
              <a:t>Refine online searches for more targeted results </a:t>
            </a:r>
          </a:p>
          <a:p>
            <a:pPr fontAlgn="base">
              <a:spcAft>
                <a:spcPts val="1400"/>
              </a:spcAft>
              <a:buClr>
                <a:srgbClr val="E94E1B"/>
              </a:buClr>
            </a:pPr>
            <a:r>
              <a:rPr lang="en-GB" sz="2000" dirty="0">
                <a:latin typeface="Myriad Pro" panose="020B0503030403020204" pitchFamily="34" charset="0"/>
              </a:rPr>
              <a:t>Understand how they are influenced by words, images, music used in advertising</a:t>
            </a:r>
          </a:p>
          <a:p>
            <a:pPr fontAlgn="base">
              <a:spcAft>
                <a:spcPts val="1400"/>
              </a:spcAft>
              <a:buClr>
                <a:srgbClr val="E94E1B"/>
              </a:buClr>
            </a:pPr>
            <a:r>
              <a:rPr lang="en-GB" sz="2000" dirty="0">
                <a:latin typeface="Myriad Pro" panose="020B0503030403020204" pitchFamily="34" charset="0"/>
              </a:rPr>
              <a:t>Awareness of the dangers of stereotypes, and the impact of profiling, algorithms…</a:t>
            </a:r>
          </a:p>
        </p:txBody>
      </p:sp>
      <p:sp>
        <p:nvSpPr>
          <p:cNvPr id="2" name="Rectangle 1">
            <a:extLst>
              <a:ext uri="{FF2B5EF4-FFF2-40B4-BE49-F238E27FC236}">
                <a16:creationId xmlns:a16="http://schemas.microsoft.com/office/drawing/2014/main" id="{46D62370-4C68-623A-17D0-C3F9F9F7D004}"/>
              </a:ext>
            </a:extLst>
          </p:cNvPr>
          <p:cNvSpPr/>
          <p:nvPr/>
        </p:nvSpPr>
        <p:spPr>
          <a:xfrm>
            <a:off x="1524000" y="0"/>
            <a:ext cx="9144000" cy="759600"/>
          </a:xfrm>
          <a:prstGeom prst="rect">
            <a:avLst/>
          </a:prstGeom>
          <a:solidFill>
            <a:srgbClr val="E94E1B"/>
          </a:solidFill>
          <a:ln>
            <a:solidFill>
              <a:srgbClr val="E94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j-lt"/>
                <a:ea typeface="Tahoma" pitchFamily="34" charset="0"/>
                <a:cs typeface="Tahoma" pitchFamily="34" charset="0"/>
              </a:rPr>
              <a:t>   Media and Information Literacy</a:t>
            </a:r>
            <a:endParaRPr lang="en-GB" sz="2600" b="1" dirty="0">
              <a:latin typeface="+mj-lt"/>
              <a:ea typeface="Tahoma" pitchFamily="34" charset="0"/>
              <a:cs typeface="Tahoma" pitchFamily="34" charset="0"/>
            </a:endParaRPr>
          </a:p>
        </p:txBody>
      </p:sp>
      <p:pic>
        <p:nvPicPr>
          <p:cNvPr id="3" name="Picture 3">
            <a:extLst>
              <a:ext uri="{FF2B5EF4-FFF2-40B4-BE49-F238E27FC236}">
                <a16:creationId xmlns:a16="http://schemas.microsoft.com/office/drawing/2014/main" id="{2634F48D-396B-81A2-CB45-1AAADC1AAE74}"/>
              </a:ext>
            </a:extLst>
          </p:cNvPr>
          <p:cNvPicPr>
            <a:picLocks noChangeAspect="1" noChangeArrowheads="1"/>
          </p:cNvPicPr>
          <p:nvPr/>
        </p:nvPicPr>
        <p:blipFill>
          <a:blip r:embed="rId3" cstate="print"/>
          <a:srcRect/>
          <a:stretch>
            <a:fillRect/>
          </a:stretch>
        </p:blipFill>
        <p:spPr bwMode="auto">
          <a:xfrm>
            <a:off x="9688286" y="67178"/>
            <a:ext cx="751114" cy="634662"/>
          </a:xfrm>
          <a:prstGeom prst="rect">
            <a:avLst/>
          </a:prstGeom>
          <a:noFill/>
          <a:ln w="9525">
            <a:noFill/>
            <a:miter lim="800000"/>
            <a:headEnd/>
            <a:tailEnd/>
          </a:ln>
          <a:effectLst/>
        </p:spPr>
      </p:pic>
      <p:sp>
        <p:nvSpPr>
          <p:cNvPr id="5" name="Isosceles Triangle 4">
            <a:extLst>
              <a:ext uri="{FF2B5EF4-FFF2-40B4-BE49-F238E27FC236}">
                <a16:creationId xmlns:a16="http://schemas.microsoft.com/office/drawing/2014/main" id="{03B98932-0E0C-D0D7-1BBE-970B711203E8}"/>
              </a:ext>
            </a:extLst>
          </p:cNvPr>
          <p:cNvSpPr/>
          <p:nvPr/>
        </p:nvSpPr>
        <p:spPr>
          <a:xfrm rot="5400000">
            <a:off x="1511968" y="-12032"/>
            <a:ext cx="759600" cy="75960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44515D0-8837-018C-7A93-35A28888F26A}"/>
              </a:ext>
            </a:extLst>
          </p:cNvPr>
          <p:cNvSpPr txBox="1"/>
          <p:nvPr/>
        </p:nvSpPr>
        <p:spPr>
          <a:xfrm>
            <a:off x="1545438" y="104012"/>
            <a:ext cx="489236" cy="523220"/>
          </a:xfrm>
          <a:prstGeom prst="rect">
            <a:avLst/>
          </a:prstGeom>
          <a:noFill/>
        </p:spPr>
        <p:txBody>
          <a:bodyPr wrap="none" rtlCol="0">
            <a:spAutoFit/>
          </a:bodyPr>
          <a:lstStyle/>
          <a:p>
            <a:r>
              <a:rPr lang="el-GR" sz="2800" b="1" dirty="0">
                <a:solidFill>
                  <a:srgbClr val="E94E1B"/>
                </a:solidFill>
                <a:latin typeface="Myriad Pro" panose="020B0503030403020204" pitchFamily="34" charset="0"/>
              </a:rPr>
              <a:t>3</a:t>
            </a:r>
            <a:r>
              <a:rPr lang="en-GB" sz="2800" b="1" dirty="0">
                <a:solidFill>
                  <a:srgbClr val="E94E1B"/>
                </a:solidFill>
                <a:latin typeface="Myriad Pro" panose="020B0503030403020204" pitchFamily="34" charset="0"/>
              </a:rPr>
              <a:t>.</a:t>
            </a:r>
          </a:p>
        </p:txBody>
      </p:sp>
      <p:grpSp>
        <p:nvGrpSpPr>
          <p:cNvPr id="7" name="Group 6">
            <a:extLst>
              <a:ext uri="{FF2B5EF4-FFF2-40B4-BE49-F238E27FC236}">
                <a16:creationId xmlns:a16="http://schemas.microsoft.com/office/drawing/2014/main" id="{610BE84F-7D71-3B3A-063C-55250EBEB5A6}"/>
              </a:ext>
            </a:extLst>
          </p:cNvPr>
          <p:cNvGrpSpPr/>
          <p:nvPr/>
        </p:nvGrpSpPr>
        <p:grpSpPr>
          <a:xfrm>
            <a:off x="2736275" y="5046669"/>
            <a:ext cx="6626941" cy="1621752"/>
            <a:chOff x="904569" y="5113345"/>
            <a:chExt cx="6626941" cy="1621752"/>
          </a:xfrm>
        </p:grpSpPr>
        <p:grpSp>
          <p:nvGrpSpPr>
            <p:cNvPr id="17" name="Group 16">
              <a:extLst>
                <a:ext uri="{FF2B5EF4-FFF2-40B4-BE49-F238E27FC236}">
                  <a16:creationId xmlns:a16="http://schemas.microsoft.com/office/drawing/2014/main" id="{B69D75D5-D1B6-17FE-4B2A-A23FF20789AD}"/>
                </a:ext>
              </a:extLst>
            </p:cNvPr>
            <p:cNvGrpSpPr/>
            <p:nvPr/>
          </p:nvGrpSpPr>
          <p:grpSpPr>
            <a:xfrm>
              <a:off x="904569" y="5113345"/>
              <a:ext cx="6626941" cy="1621752"/>
              <a:chOff x="2727541" y="3128841"/>
              <a:chExt cx="5200133" cy="1785104"/>
            </a:xfrm>
          </p:grpSpPr>
          <p:sp>
            <p:nvSpPr>
              <p:cNvPr id="19" name="Rectangle: Rounded Corners 18">
                <a:extLst>
                  <a:ext uri="{FF2B5EF4-FFF2-40B4-BE49-F238E27FC236}">
                    <a16:creationId xmlns:a16="http://schemas.microsoft.com/office/drawing/2014/main" id="{9B1C614E-8DE8-BC87-8C98-171F1067CCB7}"/>
                  </a:ext>
                </a:extLst>
              </p:cNvPr>
              <p:cNvSpPr/>
              <p:nvPr/>
            </p:nvSpPr>
            <p:spPr>
              <a:xfrm>
                <a:off x="2727541" y="3128841"/>
                <a:ext cx="5200133" cy="1785104"/>
              </a:xfrm>
              <a:prstGeom prst="roundRect">
                <a:avLst/>
              </a:prstGeom>
              <a:solidFill>
                <a:schemeClr val="bg1"/>
              </a:solidFill>
              <a:ln w="31750">
                <a:solidFill>
                  <a:srgbClr val="E94E1B"/>
                </a:solidFill>
              </a:ln>
              <a:effectLst>
                <a:outerShdw blurRad="76200" dist="1016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yriad Pro" panose="020B0503030403020204" pitchFamily="34" charset="0"/>
                </a:endParaRPr>
              </a:p>
            </p:txBody>
          </p:sp>
          <p:sp>
            <p:nvSpPr>
              <p:cNvPr id="20" name="TextBox 19">
                <a:extLst>
                  <a:ext uri="{FF2B5EF4-FFF2-40B4-BE49-F238E27FC236}">
                    <a16:creationId xmlns:a16="http://schemas.microsoft.com/office/drawing/2014/main" id="{90BF47F5-6DC9-D911-BEE7-7ED8F5A35376}"/>
                  </a:ext>
                </a:extLst>
              </p:cNvPr>
              <p:cNvSpPr txBox="1"/>
              <p:nvPr/>
            </p:nvSpPr>
            <p:spPr>
              <a:xfrm>
                <a:off x="3632490" y="3230552"/>
                <a:ext cx="4175185" cy="1558377"/>
              </a:xfrm>
              <a:prstGeom prst="rect">
                <a:avLst/>
              </a:prstGeom>
              <a:noFill/>
            </p:spPr>
            <p:txBody>
              <a:bodyPr wrap="square" rtlCol="0">
                <a:spAutoFit/>
              </a:bodyPr>
              <a:lstStyle/>
              <a:p>
                <a:r>
                  <a:rPr lang="en-GB" b="1" dirty="0">
                    <a:latin typeface="Myriad Pro" panose="020B0503030403020204" pitchFamily="34" charset="0"/>
                  </a:rPr>
                  <a:t>Fake news</a:t>
                </a:r>
                <a:r>
                  <a:rPr lang="en-GB" dirty="0">
                    <a:latin typeface="Myriad Pro" panose="020B0503030403020204" pitchFamily="34" charset="0"/>
                  </a:rPr>
                  <a:t>: </a:t>
                </a:r>
                <a:r>
                  <a:rPr lang="en-GB" sz="1700" dirty="0">
                    <a:latin typeface="Myriad Pro" panose="020B0503030403020204" pitchFamily="34" charset="0"/>
                  </a:rPr>
                  <a:t>is false or misleading information, (misinformation, disinformation, propaganda). Fake news is read by millions, and usually aims to trick users in some way, to disseminate information with harmful intent or to make money.</a:t>
                </a:r>
                <a:endParaRPr lang="en-GB" sz="1700" dirty="0"/>
              </a:p>
            </p:txBody>
          </p:sp>
        </p:grpSp>
        <p:pic>
          <p:nvPicPr>
            <p:cNvPr id="18" name="Picture 17">
              <a:extLst>
                <a:ext uri="{FF2B5EF4-FFF2-40B4-BE49-F238E27FC236}">
                  <a16:creationId xmlns:a16="http://schemas.microsoft.com/office/drawing/2014/main" id="{B45552CC-63A9-0302-DA7B-3EF666AF2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93" y="5311357"/>
              <a:ext cx="846000" cy="846000"/>
            </a:xfrm>
            <a:prstGeom prst="rect">
              <a:avLst/>
            </a:prstGeom>
            <a:solidFill>
              <a:schemeClr val="bg1"/>
            </a:solidFill>
          </p:spPr>
        </p:pic>
      </p:grpSp>
      <p:pic>
        <p:nvPicPr>
          <p:cNvPr id="12" name="Picture 11">
            <a:extLst>
              <a:ext uri="{FF2B5EF4-FFF2-40B4-BE49-F238E27FC236}">
                <a16:creationId xmlns:a16="http://schemas.microsoft.com/office/drawing/2014/main" id="{E6FA2A1C-6D53-F5AE-19F2-A7ACB3CF514A}"/>
              </a:ext>
            </a:extLst>
          </p:cNvPr>
          <p:cNvPicPr>
            <a:picLocks noChangeAspect="1"/>
          </p:cNvPicPr>
          <p:nvPr/>
        </p:nvPicPr>
        <p:blipFill>
          <a:blip r:embed="rId5"/>
          <a:stretch>
            <a:fillRect/>
          </a:stretch>
        </p:blipFill>
        <p:spPr>
          <a:xfrm>
            <a:off x="1772199" y="1251670"/>
            <a:ext cx="3477037" cy="3060000"/>
          </a:xfrm>
          <a:prstGeom prst="cloud">
            <a:avLst/>
          </a:prstGeom>
          <a:ln w="22225">
            <a:solidFill>
              <a:srgbClr val="E94E1B"/>
            </a:solidFill>
          </a:ln>
          <a:effectLst>
            <a:outerShdw blurRad="63500" sx="102000" sy="102000" algn="ctr" rotWithShape="0">
              <a:prstClr val="black">
                <a:alpha val="40000"/>
              </a:prstClr>
            </a:outerShdw>
          </a:effectLst>
        </p:spPr>
      </p:pic>
      <p:grpSp>
        <p:nvGrpSpPr>
          <p:cNvPr id="21" name="Group 20">
            <a:extLst>
              <a:ext uri="{FF2B5EF4-FFF2-40B4-BE49-F238E27FC236}">
                <a16:creationId xmlns:a16="http://schemas.microsoft.com/office/drawing/2014/main" id="{D1D1A17F-C619-39FC-F899-1ACE65B95285}"/>
              </a:ext>
            </a:extLst>
          </p:cNvPr>
          <p:cNvGrpSpPr>
            <a:grpSpLocks noChangeAspect="1"/>
          </p:cNvGrpSpPr>
          <p:nvPr/>
        </p:nvGrpSpPr>
        <p:grpSpPr>
          <a:xfrm>
            <a:off x="5642161" y="1494599"/>
            <a:ext cx="397825" cy="311114"/>
            <a:chOff x="1313373" y="3004451"/>
            <a:chExt cx="811887" cy="634926"/>
          </a:xfrm>
        </p:grpSpPr>
        <p:sp>
          <p:nvSpPr>
            <p:cNvPr id="16" name="Flowchart: Terminator 15">
              <a:extLst>
                <a:ext uri="{FF2B5EF4-FFF2-40B4-BE49-F238E27FC236}">
                  <a16:creationId xmlns:a16="http://schemas.microsoft.com/office/drawing/2014/main" id="{DCF767A4-E57C-50C2-1EE2-92AEC0E05215}"/>
                </a:ext>
              </a:extLst>
            </p:cNvPr>
            <p:cNvSpPr/>
            <p:nvPr/>
          </p:nvSpPr>
          <p:spPr>
            <a:xfrm rot="19200000">
              <a:off x="1313373" y="3531377"/>
              <a:ext cx="432000" cy="108000"/>
            </a:xfrm>
            <a:prstGeom prst="flowChartTerminator">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EA8FD53-3497-1DE7-39E8-AC3BDF0A655D}"/>
                </a:ext>
              </a:extLst>
            </p:cNvPr>
            <p:cNvSpPr/>
            <p:nvPr/>
          </p:nvSpPr>
          <p:spPr>
            <a:xfrm>
              <a:off x="1585260" y="3004451"/>
              <a:ext cx="540000" cy="54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66C4D83-0E1E-B2E2-F1FC-07D22D040DB9}"/>
                </a:ext>
              </a:extLst>
            </p:cNvPr>
            <p:cNvSpPr/>
            <p:nvPr/>
          </p:nvSpPr>
          <p:spPr>
            <a:xfrm>
              <a:off x="1678993" y="3100040"/>
              <a:ext cx="360000" cy="36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91823587-DED0-2503-4328-B6DBFE5CBD2F}"/>
              </a:ext>
            </a:extLst>
          </p:cNvPr>
          <p:cNvGrpSpPr>
            <a:grpSpLocks noChangeAspect="1"/>
          </p:cNvGrpSpPr>
          <p:nvPr/>
        </p:nvGrpSpPr>
        <p:grpSpPr>
          <a:xfrm>
            <a:off x="5650146" y="2005636"/>
            <a:ext cx="399600" cy="312501"/>
            <a:chOff x="1313373" y="3004451"/>
            <a:chExt cx="811887" cy="634926"/>
          </a:xfrm>
        </p:grpSpPr>
        <p:sp>
          <p:nvSpPr>
            <p:cNvPr id="23" name="Flowchart: Terminator 22">
              <a:extLst>
                <a:ext uri="{FF2B5EF4-FFF2-40B4-BE49-F238E27FC236}">
                  <a16:creationId xmlns:a16="http://schemas.microsoft.com/office/drawing/2014/main" id="{73182EE1-D21D-F323-143D-D60505FF5576}"/>
                </a:ext>
              </a:extLst>
            </p:cNvPr>
            <p:cNvSpPr/>
            <p:nvPr/>
          </p:nvSpPr>
          <p:spPr>
            <a:xfrm rot="19200000">
              <a:off x="1313373" y="3531377"/>
              <a:ext cx="432000" cy="108000"/>
            </a:xfrm>
            <a:prstGeom prst="flowChartTerminator">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6C50068-E9AB-FAEA-5FE9-EA225FD03BA8}"/>
                </a:ext>
              </a:extLst>
            </p:cNvPr>
            <p:cNvSpPr/>
            <p:nvPr/>
          </p:nvSpPr>
          <p:spPr>
            <a:xfrm>
              <a:off x="1585260" y="3004451"/>
              <a:ext cx="540000" cy="54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B40432E-E3E1-6870-68FE-09E6073F076A}"/>
                </a:ext>
              </a:extLst>
            </p:cNvPr>
            <p:cNvSpPr/>
            <p:nvPr/>
          </p:nvSpPr>
          <p:spPr>
            <a:xfrm>
              <a:off x="1678993" y="3100040"/>
              <a:ext cx="360000" cy="36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DB76E04C-A07B-6557-7CDA-923FBDE62407}"/>
              </a:ext>
            </a:extLst>
          </p:cNvPr>
          <p:cNvGrpSpPr>
            <a:grpSpLocks noChangeAspect="1"/>
          </p:cNvGrpSpPr>
          <p:nvPr/>
        </p:nvGrpSpPr>
        <p:grpSpPr>
          <a:xfrm rot="198154">
            <a:off x="5574828" y="2505449"/>
            <a:ext cx="399600" cy="312501"/>
            <a:chOff x="1313373" y="3004451"/>
            <a:chExt cx="811887" cy="634926"/>
          </a:xfrm>
        </p:grpSpPr>
        <p:sp>
          <p:nvSpPr>
            <p:cNvPr id="27" name="Flowchart: Terminator 26">
              <a:extLst>
                <a:ext uri="{FF2B5EF4-FFF2-40B4-BE49-F238E27FC236}">
                  <a16:creationId xmlns:a16="http://schemas.microsoft.com/office/drawing/2014/main" id="{70C4CAFA-B390-4635-8284-787C5423FF90}"/>
                </a:ext>
              </a:extLst>
            </p:cNvPr>
            <p:cNvSpPr/>
            <p:nvPr/>
          </p:nvSpPr>
          <p:spPr>
            <a:xfrm rot="19200000">
              <a:off x="1313373" y="3531377"/>
              <a:ext cx="432000" cy="108000"/>
            </a:xfrm>
            <a:prstGeom prst="flowChartTerminator">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4B22D33-B206-1F89-76C0-0205648B6ABE}"/>
                </a:ext>
              </a:extLst>
            </p:cNvPr>
            <p:cNvSpPr/>
            <p:nvPr/>
          </p:nvSpPr>
          <p:spPr>
            <a:xfrm>
              <a:off x="1585260" y="3004451"/>
              <a:ext cx="540000" cy="54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DB511612-C5F3-9937-796B-2468C3BAAEBC}"/>
                </a:ext>
              </a:extLst>
            </p:cNvPr>
            <p:cNvSpPr/>
            <p:nvPr/>
          </p:nvSpPr>
          <p:spPr>
            <a:xfrm>
              <a:off x="1678993" y="3100040"/>
              <a:ext cx="360000" cy="36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B4D3C74B-A183-D17A-F5AF-2AB1A3E13923}"/>
              </a:ext>
            </a:extLst>
          </p:cNvPr>
          <p:cNvGrpSpPr>
            <a:grpSpLocks noChangeAspect="1"/>
          </p:cNvGrpSpPr>
          <p:nvPr/>
        </p:nvGrpSpPr>
        <p:grpSpPr>
          <a:xfrm>
            <a:off x="5538398" y="3017897"/>
            <a:ext cx="399600" cy="312501"/>
            <a:chOff x="1313373" y="3004451"/>
            <a:chExt cx="811887" cy="634926"/>
          </a:xfrm>
        </p:grpSpPr>
        <p:sp>
          <p:nvSpPr>
            <p:cNvPr id="31" name="Flowchart: Terminator 30">
              <a:extLst>
                <a:ext uri="{FF2B5EF4-FFF2-40B4-BE49-F238E27FC236}">
                  <a16:creationId xmlns:a16="http://schemas.microsoft.com/office/drawing/2014/main" id="{93254D19-BEC8-D351-9FFB-F32447F077F1}"/>
                </a:ext>
              </a:extLst>
            </p:cNvPr>
            <p:cNvSpPr/>
            <p:nvPr/>
          </p:nvSpPr>
          <p:spPr>
            <a:xfrm rot="19200000">
              <a:off x="1313373" y="3531377"/>
              <a:ext cx="432000" cy="108000"/>
            </a:xfrm>
            <a:prstGeom prst="flowChartTerminator">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F03D0E0-4CA9-6117-0B98-E76B530ACFEB}"/>
                </a:ext>
              </a:extLst>
            </p:cNvPr>
            <p:cNvSpPr/>
            <p:nvPr/>
          </p:nvSpPr>
          <p:spPr>
            <a:xfrm>
              <a:off x="1585260" y="3004451"/>
              <a:ext cx="540000" cy="54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E54889D-306A-F050-86C7-692E6FF71D16}"/>
                </a:ext>
              </a:extLst>
            </p:cNvPr>
            <p:cNvSpPr/>
            <p:nvPr/>
          </p:nvSpPr>
          <p:spPr>
            <a:xfrm>
              <a:off x="1678993" y="3100040"/>
              <a:ext cx="360000" cy="36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A265B2B5-442F-86D8-2F26-EB802C4EC98A}"/>
              </a:ext>
            </a:extLst>
          </p:cNvPr>
          <p:cNvGrpSpPr>
            <a:grpSpLocks noChangeAspect="1"/>
          </p:cNvGrpSpPr>
          <p:nvPr/>
        </p:nvGrpSpPr>
        <p:grpSpPr>
          <a:xfrm>
            <a:off x="5576540" y="3513679"/>
            <a:ext cx="399600" cy="312501"/>
            <a:chOff x="1313373" y="3004451"/>
            <a:chExt cx="811887" cy="634926"/>
          </a:xfrm>
        </p:grpSpPr>
        <p:sp>
          <p:nvSpPr>
            <p:cNvPr id="35" name="Flowchart: Terminator 34">
              <a:extLst>
                <a:ext uri="{FF2B5EF4-FFF2-40B4-BE49-F238E27FC236}">
                  <a16:creationId xmlns:a16="http://schemas.microsoft.com/office/drawing/2014/main" id="{8EC1253C-3BCE-32B7-E99B-18EC719D0874}"/>
                </a:ext>
              </a:extLst>
            </p:cNvPr>
            <p:cNvSpPr/>
            <p:nvPr/>
          </p:nvSpPr>
          <p:spPr>
            <a:xfrm rot="19200000">
              <a:off x="1313373" y="3531377"/>
              <a:ext cx="432000" cy="108000"/>
            </a:xfrm>
            <a:prstGeom prst="flowChartTerminator">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E6EF92F-3181-B6E1-544F-CAE605336F7E}"/>
                </a:ext>
              </a:extLst>
            </p:cNvPr>
            <p:cNvSpPr/>
            <p:nvPr/>
          </p:nvSpPr>
          <p:spPr>
            <a:xfrm>
              <a:off x="1585260" y="3004451"/>
              <a:ext cx="540000" cy="54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BD37977-D08C-2301-7511-473780674025}"/>
                </a:ext>
              </a:extLst>
            </p:cNvPr>
            <p:cNvSpPr/>
            <p:nvPr/>
          </p:nvSpPr>
          <p:spPr>
            <a:xfrm>
              <a:off x="1678993" y="3100040"/>
              <a:ext cx="360000" cy="36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Arrow: Curved Down 37">
            <a:extLst>
              <a:ext uri="{FF2B5EF4-FFF2-40B4-BE49-F238E27FC236}">
                <a16:creationId xmlns:a16="http://schemas.microsoft.com/office/drawing/2014/main" id="{E9F2D7BD-9DED-0A18-3DFD-038DB5B45CF1}"/>
              </a:ext>
            </a:extLst>
          </p:cNvPr>
          <p:cNvSpPr/>
          <p:nvPr/>
        </p:nvSpPr>
        <p:spPr>
          <a:xfrm rot="20624425">
            <a:off x="3542191" y="1509093"/>
            <a:ext cx="1901294" cy="437416"/>
          </a:xfrm>
          <a:prstGeom prst="curvedDownArrow">
            <a:avLst/>
          </a:prstGeom>
          <a:solidFill>
            <a:srgbClr val="F9C09F"/>
          </a:solidFill>
          <a:ln w="9525">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2">
            <a:extLst>
              <a:ext uri="{FF2B5EF4-FFF2-40B4-BE49-F238E27FC236}">
                <a16:creationId xmlns:a16="http://schemas.microsoft.com/office/drawing/2014/main" id="{D9C6CFCF-0465-4DD6-2141-4EA9D05F104D}"/>
              </a:ext>
            </a:extLst>
          </p:cNvPr>
          <p:cNvPicPr>
            <a:picLocks noChangeAspect="1" noChangeArrowheads="1"/>
          </p:cNvPicPr>
          <p:nvPr/>
        </p:nvPicPr>
        <p:blipFill>
          <a:blip r:embed="rId6"/>
          <a:srcRect l="65000" t="71111" r="24375" b="12222"/>
          <a:stretch>
            <a:fillRect/>
          </a:stretch>
        </p:blipFill>
        <p:spPr bwMode="auto">
          <a:xfrm>
            <a:off x="10908423" y="5692557"/>
            <a:ext cx="1295400" cy="1143000"/>
          </a:xfrm>
          <a:prstGeom prst="rect">
            <a:avLst/>
          </a:prstGeom>
          <a:noFill/>
          <a:ln w="9525">
            <a:noFill/>
            <a:miter lim="800000"/>
            <a:headEnd/>
            <a:tailEnd/>
          </a:ln>
        </p:spPr>
      </p:pic>
      <p:grpSp>
        <p:nvGrpSpPr>
          <p:cNvPr id="9" name="Group 8">
            <a:extLst>
              <a:ext uri="{FF2B5EF4-FFF2-40B4-BE49-F238E27FC236}">
                <a16:creationId xmlns:a16="http://schemas.microsoft.com/office/drawing/2014/main" id="{BE9D32F5-B333-85F8-27CC-D058722CAC3A}"/>
              </a:ext>
            </a:extLst>
          </p:cNvPr>
          <p:cNvGrpSpPr>
            <a:grpSpLocks noChangeAspect="1"/>
          </p:cNvGrpSpPr>
          <p:nvPr/>
        </p:nvGrpSpPr>
        <p:grpSpPr>
          <a:xfrm>
            <a:off x="5638406" y="4123639"/>
            <a:ext cx="399600" cy="312501"/>
            <a:chOff x="1313373" y="3004451"/>
            <a:chExt cx="811887" cy="634926"/>
          </a:xfrm>
        </p:grpSpPr>
        <p:sp>
          <p:nvSpPr>
            <p:cNvPr id="11" name="Flowchart: Terminator 34">
              <a:extLst>
                <a:ext uri="{FF2B5EF4-FFF2-40B4-BE49-F238E27FC236}">
                  <a16:creationId xmlns:a16="http://schemas.microsoft.com/office/drawing/2014/main" id="{BFD0450F-DDEE-D2CB-C927-B8ECAF21755B}"/>
                </a:ext>
              </a:extLst>
            </p:cNvPr>
            <p:cNvSpPr/>
            <p:nvPr/>
          </p:nvSpPr>
          <p:spPr>
            <a:xfrm rot="19200000">
              <a:off x="1313373" y="3531377"/>
              <a:ext cx="432000" cy="108000"/>
            </a:xfrm>
            <a:prstGeom prst="flowChartTerminator">
              <a:avLst/>
            </a:prstGeom>
            <a:solidFill>
              <a:srgbClr val="E94E1B"/>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FE59E1F-2425-5166-AD9C-2D60B94C6DEA}"/>
                </a:ext>
              </a:extLst>
            </p:cNvPr>
            <p:cNvSpPr/>
            <p:nvPr/>
          </p:nvSpPr>
          <p:spPr>
            <a:xfrm>
              <a:off x="1585260" y="3004451"/>
              <a:ext cx="540000" cy="54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118A4DF-DC25-CEB3-3667-AC00BD3772F0}"/>
                </a:ext>
              </a:extLst>
            </p:cNvPr>
            <p:cNvSpPr/>
            <p:nvPr/>
          </p:nvSpPr>
          <p:spPr>
            <a:xfrm>
              <a:off x="1678993" y="3100040"/>
              <a:ext cx="360000" cy="360000"/>
            </a:xfrm>
            <a:prstGeom prst="ellipse">
              <a:avLst/>
            </a:prstGeom>
            <a:solidFill>
              <a:schemeClr val="bg1"/>
            </a:solidFill>
            <a:ln>
              <a:solidFill>
                <a:srgbClr val="E94E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21684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CCD7D8-72F5-6DAD-B0BE-6840CFB44333}"/>
              </a:ext>
            </a:extLst>
          </p:cNvPr>
          <p:cNvSpPr/>
          <p:nvPr/>
        </p:nvSpPr>
        <p:spPr>
          <a:xfrm>
            <a:off x="1530084" y="7"/>
            <a:ext cx="9144000" cy="7579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Myriad Pro" panose="020B0503030403020204" pitchFamily="34" charset="0"/>
                <a:ea typeface="Tahoma" pitchFamily="34" charset="0"/>
                <a:cs typeface="Tahoma" pitchFamily="34" charset="0"/>
              </a:rPr>
              <a:t> Digital Citizenship Education - Resources</a:t>
            </a:r>
            <a:endParaRPr lang="en-GB" sz="2600" b="1" dirty="0">
              <a:latin typeface="Myriad Pro" panose="020B0503030403020204" pitchFamily="34" charset="0"/>
              <a:ea typeface="Tahoma" pitchFamily="34" charset="0"/>
              <a:cs typeface="Tahoma" pitchFamily="34" charset="0"/>
            </a:endParaRPr>
          </a:p>
        </p:txBody>
      </p:sp>
      <p:pic>
        <p:nvPicPr>
          <p:cNvPr id="5" name="Picture 4">
            <a:extLst>
              <a:ext uri="{FF2B5EF4-FFF2-40B4-BE49-F238E27FC236}">
                <a16:creationId xmlns:a16="http://schemas.microsoft.com/office/drawing/2014/main" id="{65EC3E46-04DE-28C3-014B-5C23B56923F5}"/>
              </a:ext>
            </a:extLst>
          </p:cNvPr>
          <p:cNvPicPr>
            <a:picLocks noChangeAspect="1"/>
          </p:cNvPicPr>
          <p:nvPr/>
        </p:nvPicPr>
        <p:blipFill>
          <a:blip r:embed="rId2"/>
          <a:stretch>
            <a:fillRect/>
          </a:stretch>
        </p:blipFill>
        <p:spPr>
          <a:xfrm>
            <a:off x="1043981" y="828271"/>
            <a:ext cx="9630103" cy="5573384"/>
          </a:xfrm>
          <a:prstGeom prst="rect">
            <a:avLst/>
          </a:prstGeom>
        </p:spPr>
      </p:pic>
      <p:sp>
        <p:nvSpPr>
          <p:cNvPr id="7" name="TextBox 6">
            <a:extLst>
              <a:ext uri="{FF2B5EF4-FFF2-40B4-BE49-F238E27FC236}">
                <a16:creationId xmlns:a16="http://schemas.microsoft.com/office/drawing/2014/main" id="{942EE230-E5EA-8B23-D915-C6E88FB6D585}"/>
              </a:ext>
            </a:extLst>
          </p:cNvPr>
          <p:cNvSpPr txBox="1"/>
          <p:nvPr/>
        </p:nvSpPr>
        <p:spPr>
          <a:xfrm>
            <a:off x="2602623" y="6471931"/>
            <a:ext cx="6101254" cy="369332"/>
          </a:xfrm>
          <a:prstGeom prst="rect">
            <a:avLst/>
          </a:prstGeom>
          <a:noFill/>
        </p:spPr>
        <p:txBody>
          <a:bodyPr wrap="square">
            <a:spAutoFit/>
          </a:bodyPr>
          <a:lstStyle/>
          <a:p>
            <a:r>
              <a:rPr lang="fr-FR" dirty="0"/>
              <a:t>https://</a:t>
            </a:r>
            <a:r>
              <a:rPr lang="fr-FR" dirty="0" err="1"/>
              <a:t>www.coe.int</a:t>
            </a:r>
            <a:r>
              <a:rPr lang="fr-FR" dirty="0"/>
              <a:t>/en/web/</a:t>
            </a:r>
            <a:r>
              <a:rPr lang="fr-FR" dirty="0" err="1"/>
              <a:t>education</a:t>
            </a:r>
            <a:r>
              <a:rPr lang="fr-FR" dirty="0"/>
              <a:t>/</a:t>
            </a:r>
            <a:r>
              <a:rPr lang="fr-FR" dirty="0" err="1"/>
              <a:t>dce</a:t>
            </a:r>
            <a:r>
              <a:rPr lang="fr-FR" dirty="0"/>
              <a:t>-for-</a:t>
            </a:r>
            <a:r>
              <a:rPr lang="fr-FR" dirty="0" err="1"/>
              <a:t>educators</a:t>
            </a:r>
            <a:endParaRPr lang="fr-FR" dirty="0"/>
          </a:p>
        </p:txBody>
      </p:sp>
    </p:spTree>
    <p:extLst>
      <p:ext uri="{BB962C8B-B14F-4D97-AF65-F5344CB8AC3E}">
        <p14:creationId xmlns:p14="http://schemas.microsoft.com/office/powerpoint/2010/main" val="2049607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1766</Words>
  <Application>Microsoft Macintosh PowerPoint</Application>
  <PresentationFormat>Widescreen</PresentationFormat>
  <Paragraphs>193</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DG-Nauts</dc:title>
  <dc:creator>Janice Richardson</dc:creator>
  <cp:lastModifiedBy>Janice Richardson</cp:lastModifiedBy>
  <cp:revision>11</cp:revision>
  <dcterms:created xsi:type="dcterms:W3CDTF">2024-03-26T09:13:57Z</dcterms:created>
  <dcterms:modified xsi:type="dcterms:W3CDTF">2024-11-05T15:27:12Z</dcterms:modified>
</cp:coreProperties>
</file>